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gif" ContentType="image/gif"/>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57" r:id="rId3"/>
    <p:sldId id="259" r:id="rId4"/>
    <p:sldId id="260" r:id="rId5"/>
    <p:sldId id="262" r:id="rId6"/>
    <p:sldId id="263" r:id="rId7"/>
    <p:sldId id="264" r:id="rId8"/>
    <p:sldId id="269" r:id="rId9"/>
    <p:sldId id="270" r:id="rId10"/>
    <p:sldId id="271"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313" r:id="rId26"/>
    <p:sldId id="312" r:id="rId27"/>
    <p:sldId id="286" r:id="rId28"/>
    <p:sldId id="287" r:id="rId29"/>
    <p:sldId id="289" r:id="rId30"/>
    <p:sldId id="290" r:id="rId31"/>
    <p:sldId id="288" r:id="rId32"/>
    <p:sldId id="291" r:id="rId33"/>
    <p:sldId id="292" r:id="rId35"/>
    <p:sldId id="293" r:id="rId36"/>
    <p:sldId id="294" r:id="rId37"/>
    <p:sldId id="295" r:id="rId38"/>
    <p:sldId id="268" r:id="rId39"/>
    <p:sldId id="296" r:id="rId40"/>
    <p:sldId id="297" r:id="rId41"/>
    <p:sldId id="298" r:id="rId42"/>
    <p:sldId id="299" r:id="rId43"/>
    <p:sldId id="265" r:id="rId44"/>
    <p:sldId id="300" r:id="rId45"/>
    <p:sldId id="301" r:id="rId46"/>
    <p:sldId id="307" r:id="rId47"/>
    <p:sldId id="302" r:id="rId48"/>
    <p:sldId id="311" r:id="rId49"/>
    <p:sldId id="261" r:id="rId50"/>
    <p:sldId id="310"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095" autoAdjust="0"/>
  </p:normalViewPr>
  <p:slideViewPr>
    <p:cSldViewPr snapToGrid="0">
      <p:cViewPr varScale="1">
        <p:scale>
          <a:sx n="56" d="100"/>
          <a:sy n="56" d="100"/>
        </p:scale>
        <p:origin x="1068" y="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7" Type="http://schemas.openxmlformats.org/officeDocument/2006/relationships/customXml" Target="../customXml/item3.xml"/><Relationship Id="rId56" Type="http://schemas.openxmlformats.org/officeDocument/2006/relationships/customXml" Target="../customXml/item2.xml"/><Relationship Id="rId55" Type="http://schemas.openxmlformats.org/officeDocument/2006/relationships/customXml" Target="../customXml/item1.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notesMaster" Target="notesMasters/notesMaster1.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C66CCC-6C1B-4F82-AD35-03A8977440DB}"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946907-9FC5-431E-9AF2-14FF064FE694}"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946907-9FC5-431E-9AF2-14FF064FE694}" type="slidenum">
              <a:rPr lang="en-IN" smtClean="0"/>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946907-9FC5-431E-9AF2-14FF064FE694}" type="slidenum">
              <a:rPr lang="en-IN" smtClean="0"/>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946907-9FC5-431E-9AF2-14FF064FE694}"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184DA70-C731-4C70-880D-CCD4705E623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12A279-0833-481D-8C56-F67FD0AC6C50}"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9" name="Rectangle 8"/>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6587DA83-5663-4C9C-B9AA-0B40A3DAFF81}"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cxnSp>
        <p:nvCxnSpPr>
          <p:cNvPr id="9" name="Straight Connector 8"/>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fld id="{97669AF7-7BEB-44E4-9852-375E34362B5B}"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BAAAC38D-0552-4C82-B593-E6124DFADBE2}"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D9DF0F1C-5577-4ACB-BB62-DF8F3C494C7E}" type="datetime1">
              <a:rPr lang="en-US" smtClean="0"/>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1775B394-D9F9-4F0C-B15D-605F45CB9E9F}" type="datetime1">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fld>
            <a:endParaRPr lang="en-US" dirty="0"/>
          </a:p>
        </p:txBody>
      </p:sp>
      <p:cxnSp>
        <p:nvCxnSpPr>
          <p:cNvPr id="10" name="Straight Connector 9"/>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7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hyperlink" Target="https://www.rigordatasolutions.com/post/tableau-generated-fields" TargetMode="Externa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hyperlink" Target="https://help.tableau.com/current/pro/desktop/en-us/parameters_create.htm" TargetMode="External"/><Relationship Id="rId1" Type="http://schemas.openxmlformats.org/officeDocument/2006/relationships/hyperlink" Target="https://www.simplilearn.com/tutorials/tableau-tutorial/parameters-in-tableau"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hyperlink" Target="https://campus.datacamp.com/courses/introduction-to-tableau/building-and-customizing-visualizations?ex=1" TargetMode="Externa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tutorialspoint.com/tableau/tableau_extracting_data.htm" TargetMode="External"/><Relationship Id="rId1"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hyperlink" Target="https://www.tableau.com/blog/tableau-cloud-tips-extracts-live-connections-cloud-data" TargetMode="Externa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youtu.be/kuDgfwGTeuY?si=A2oARyCCDS0cIe-H" TargetMode="External"/><Relationship Id="rId1" Type="http://schemas.openxmlformats.org/officeDocument/2006/relationships/hyperlink" Target="https://docs.devart.com/odbc/sqlserver/tableau.htm" TargetMode="Externa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hyperlink" Target="https://help.tableau.com/current/pro/desktop/en-us/joining_tables.htm" TargetMode="Externa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GIF"/><Relationship Id="rId1" Type="http://schemas.openxmlformats.org/officeDocument/2006/relationships/hyperlink" Target="https://help.tableau.com/current/pro/desktop/en-us/joins_xbd_perf.htm" TargetMode="External"/></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hyperlink" Target="https://help.tableau.com/current/pro/desktop/en-us/multiple_connections.htm" TargetMode="External"/></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hyperlink" Target="https://www.guru99.com/tableau-charts-graphs-tutorial.html" TargetMode="External"/><Relationship Id="rId5" Type="http://schemas.openxmlformats.org/officeDocument/2006/relationships/hyperlink" Target="https://www.guru99.com/tableau-data-connections.html" TargetMode="External"/><Relationship Id="rId4" Type="http://schemas.openxmlformats.org/officeDocument/2006/relationships/hyperlink" Target="https://www.guru99.com/tableau-vs-power-bi-difference.html" TargetMode="External"/><Relationship Id="rId3" Type="http://schemas.openxmlformats.org/officeDocument/2006/relationships/hyperlink" Target="https://www.guru99.com/download-install-tableau.html" TargetMode="External"/><Relationship Id="rId2" Type="http://schemas.openxmlformats.org/officeDocument/2006/relationships/hyperlink" Target="https://www.guru99.com/what-is-tableau.html" TargetMode="External"/><Relationship Id="rId1" Type="http://schemas.openxmlformats.org/officeDocument/2006/relationships/hyperlink" Target="https://www.tableau.com/products/public/download"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help.tableau.com/current/pro/desktop/en-us/union.htm" TargetMode="External"/><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hyperlink" Target="https://help.tableau.com/current/reader/desktop/en-us/reader_sort.ht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help.tableau.com/current/pro/desktop/en-us/filtering.htm" TargetMode="External"/><Relationship Id="rId2" Type="http://schemas.openxmlformats.org/officeDocument/2006/relationships/image" Target="../media/image29.GIF"/><Relationship Id="rId1"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hyperlink" Target="https://hevodata.com/learn/tableau-groups/" TargetMode="Externa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png"/><Relationship Id="rId1" Type="http://schemas.openxmlformats.org/officeDocument/2006/relationships/hyperlink" Target="https://hevodata.com/learn/tableau-groups/" TargetMode="Externa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hevodata.com/learn/tableau-groups/" TargetMode="External"/><Relationship Id="rId1"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hyperlink" Target="https://help.tableau.com/current/pro/desktop/en-us/dataview_examples.htm" TargetMode="External"/><Relationship Id="rId1" Type="http://schemas.openxmlformats.org/officeDocument/2006/relationships/hyperlink" Target="https://www.edureka.co/blog/tableau-chart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hyperlink" Target="https://help.tableau.com/current/pro/desktop/en-us/qs_combo_charts.htm" TargetMode="External"/><Relationship Id="rId6" Type="http://schemas.openxmlformats.org/officeDocument/2006/relationships/hyperlink" Target="https://help.tableau.com/current/pro/desktop/en-us/pareto.htm" TargetMode="External"/><Relationship Id="rId5" Type="http://schemas.openxmlformats.org/officeDocument/2006/relationships/hyperlink" Target="https://community.tableau.com/s/question/0D54T000019QYXKSA4/tableau-funnel-chart-help-creating-a-funnel-chart-using-multiple-calculated-fields" TargetMode="External"/><Relationship Id="rId4" Type="http://schemas.openxmlformats.org/officeDocument/2006/relationships/hyperlink" Target="https://www.javatpoint.com/tableau-waterfall-chart" TargetMode="External"/><Relationship Id="rId3" Type="http://schemas.openxmlformats.org/officeDocument/2006/relationships/hyperlink" Target="https://community.tableau.com/s/question/0D54T00000C62HPSAZ/creating-donut-chart-in-tableau" TargetMode="External"/><Relationship Id="rId2" Type="http://schemas.openxmlformats.org/officeDocument/2006/relationships/hyperlink" Target="https://www.useready.com/blog/how-to-build-a-custom-lollipop-chart-in-tableau" TargetMode="External"/><Relationship Id="rId1" Type="http://schemas.openxmlformats.org/officeDocument/2006/relationships/hyperlink" Target="https://www.javatpoint.com/tableau-motion-chart" TargetMode="External"/></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www.tableau.com/drive/kpi-calculations" TargetMode="External"/><Relationship Id="rId2" Type="http://schemas.openxmlformats.org/officeDocument/2006/relationships/hyperlink" Target="https://blog.coupler.io/tableau-kpi-dashboard/" TargetMode="External"/><Relationship Id="rId1" Type="http://schemas.openxmlformats.org/officeDocument/2006/relationships/hyperlink" Target="https://help.tableau.com/current/pro/desktop/en-us/kpi.htm"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www.guru99.com/download-install-tableau.html"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9" Type="http://schemas.openxmlformats.org/officeDocument/2006/relationships/hyperlink" Target="https://pulse.itvedant.com/index.php/topic/preview-subtopic-content?subtopic_id=18905&amp;course_id=214&amp;preview=on" TargetMode="External"/><Relationship Id="rId8" Type="http://schemas.openxmlformats.org/officeDocument/2006/relationships/hyperlink" Target="https://pulse.itvedant.com/index.php/topic/preview-subtopic-content?subtopic_id=18904&amp;course_id=214&amp;preview=on" TargetMode="External"/><Relationship Id="rId7" Type="http://schemas.openxmlformats.org/officeDocument/2006/relationships/hyperlink" Target="https://www.tutorialspoint.com/tableau/tableau_lod_expressions.htm" TargetMode="External"/><Relationship Id="rId6" Type="http://schemas.openxmlformats.org/officeDocument/2006/relationships/hyperlink" Target="https://www.tutorialspoint.com/tableau/tableau_table_calculations.htm" TargetMode="External"/><Relationship Id="rId5" Type="http://schemas.openxmlformats.org/officeDocument/2006/relationships/hyperlink" Target="https://www.tutorialspoint.com/tableau/tableau_date_calculations.htm" TargetMode="External"/><Relationship Id="rId4" Type="http://schemas.openxmlformats.org/officeDocument/2006/relationships/hyperlink" Target="https://www.tutorialspoint.com/tableau/tableau_string_calculations.htm" TargetMode="External"/><Relationship Id="rId3" Type="http://schemas.openxmlformats.org/officeDocument/2006/relationships/hyperlink" Target="https://www.tutorialspoint.com/tableau/tableau_numeric_calculations.htm" TargetMode="External"/><Relationship Id="rId2" Type="http://schemas.openxmlformats.org/officeDocument/2006/relationships/hyperlink" Target="https://www.tutorialspoint.com/tableau/tableau_functions.htm" TargetMode="External"/><Relationship Id="rId13" Type="http://schemas.openxmlformats.org/officeDocument/2006/relationships/slideLayout" Target="../slideLayouts/slideLayout7.xml"/><Relationship Id="rId12" Type="http://schemas.openxmlformats.org/officeDocument/2006/relationships/hyperlink" Target="https://pulse.itvedant.com/index.php/topic/update-preview?id=20206&amp;course_id=214&amp;preview=on" TargetMode="External"/><Relationship Id="rId11" Type="http://schemas.openxmlformats.org/officeDocument/2006/relationships/hyperlink" Target="https://pulse.itvedant.com/index.php/topic/preview-subtopic-content?subtopic_id=18907&amp;course_id=214&amp;preview=on" TargetMode="External"/><Relationship Id="rId10" Type="http://schemas.openxmlformats.org/officeDocument/2006/relationships/hyperlink" Target="https://pulse.itvedant.com/index.php/topic/preview-subtopic-content?subtopic_id=18906&amp;course_id=214&amp;preview=on" TargetMode="External"/><Relationship Id="rId1" Type="http://schemas.openxmlformats.org/officeDocument/2006/relationships/hyperlink" Target="https://www.tutorialspoint.com/tableau/tableau_operators.htm" TargetMode="External"/></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hyperlink" Target="https://pulse.itvedant.com/index.php/topic/preview-subtopic-content?subtopic_id=19045&amp;course_id=214&amp;preview=on"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6.png"/><Relationship Id="rId1" Type="http://schemas.openxmlformats.org/officeDocument/2006/relationships/image" Target="../media/image3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www.tutorialspoint.com/tableau/tableau_paged_workbook.htm" TargetMode="External"/><Relationship Id="rId2" Type="http://schemas.openxmlformats.org/officeDocument/2006/relationships/hyperlink" Target="https://help.tableau.com/current/pro/desktop/en-us/buildmanual_shelves.htm" TargetMode="External"/><Relationship Id="rId1" Type="http://schemas.openxmlformats.org/officeDocument/2006/relationships/image" Target="../media/image3.GIF"/></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p:cNvSpPr>
            <a:spLocks noGrp="1" noRot="1" noChangeAspect="1" noMove="1" noResize="1" noEditPoints="1" noAdjustHandles="1" noChangeArrowheads="1" noChangeShapeType="1" noTextEdit="1"/>
          </p:cNvSpPr>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289754" y="639097"/>
            <a:ext cx="6253317" cy="3686015"/>
          </a:xfrm>
        </p:spPr>
        <p:txBody>
          <a:bodyPr>
            <a:normAutofit/>
          </a:bodyPr>
          <a:lstStyle/>
          <a:p>
            <a:r>
              <a:rPr lang="en-US" sz="8000" dirty="0"/>
              <a:t>Tableau</a:t>
            </a:r>
            <a:endParaRPr lang="en-US" sz="8000" dirty="0"/>
          </a:p>
        </p:txBody>
      </p:sp>
      <p:sp>
        <p:nvSpPr>
          <p:cNvPr id="3" name="Subtitle 2"/>
          <p:cNvSpPr>
            <a:spLocks noGrp="1"/>
          </p:cNvSpPr>
          <p:nvPr>
            <p:ph type="subTitle" idx="1"/>
          </p:nvPr>
        </p:nvSpPr>
        <p:spPr>
          <a:xfrm>
            <a:off x="5289753" y="4672739"/>
            <a:ext cx="6269347" cy="1021498"/>
          </a:xfrm>
        </p:spPr>
        <p:txBody>
          <a:bodyPr>
            <a:normAutofit/>
          </a:bodyPr>
          <a:lstStyle/>
          <a:p>
            <a:r>
              <a:rPr lang="en-US" sz="2400" dirty="0">
                <a:solidFill>
                  <a:schemeClr val="tx1">
                    <a:lumMod val="85000"/>
                    <a:lumOff val="15000"/>
                  </a:schemeClr>
                </a:solidFill>
              </a:rPr>
              <a:t>Basic to advance for all</a:t>
            </a:r>
            <a:endParaRPr lang="en-US" sz="2400" dirty="0">
              <a:solidFill>
                <a:schemeClr val="tx1">
                  <a:lumMod val="85000"/>
                  <a:lumOff val="15000"/>
                </a:schemeClr>
              </a:solidFill>
            </a:endParaRPr>
          </a:p>
          <a:p>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a:off x="-1" y="1"/>
            <a:ext cx="4635315" cy="6857999"/>
          </a:xfrm>
          <a:prstGeom prst="rect">
            <a:avLst/>
          </a:prstGeom>
        </p:spPr>
      </p:pic>
      <p:cxnSp>
        <p:nvCxnSpPr>
          <p:cNvPr id="24" name="Straight Connector 23"/>
          <p:cNvCxnSpPr>
            <a:cxnSpLocks noGrp="1" noRot="1" noChangeAspect="1" noMove="1" noResize="1" noEditPoints="1" noAdjustHandles="1" noChangeArrowheads="1" noChangeShapeType="1"/>
          </p:cNvCxnSpPr>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4332" y="1041738"/>
            <a:ext cx="6529387" cy="2308324"/>
          </a:xfrm>
          <a:prstGeom prst="rect">
            <a:avLst/>
          </a:prstGeom>
          <a:noFill/>
        </p:spPr>
        <p:txBody>
          <a:bodyPr wrap="square">
            <a:spAutoFit/>
          </a:bodyPr>
          <a:lstStyle/>
          <a:p>
            <a:pPr algn="l" fontAlgn="base"/>
            <a:r>
              <a:rPr lang="en-US" b="1" i="0" dirty="0">
                <a:solidFill>
                  <a:srgbClr val="0E0E0E"/>
                </a:solidFill>
                <a:effectLst/>
                <a:latin typeface="var(--ricos-custom-h3-font-family,unset)"/>
              </a:rPr>
              <a:t>Latitude (generated) &amp; Longitude (generated)</a:t>
            </a:r>
            <a:endParaRPr lang="en-US" b="1" i="0" dirty="0">
              <a:solidFill>
                <a:srgbClr val="0E0E0E"/>
              </a:solidFill>
              <a:effectLst/>
              <a:latin typeface="var(--ricos-custom-h3-font-family,unset)"/>
            </a:endParaRPr>
          </a:p>
          <a:p>
            <a:pPr algn="l" fontAlgn="base"/>
            <a:r>
              <a:rPr lang="en-US" b="0" i="0" dirty="0">
                <a:solidFill>
                  <a:srgbClr val="0E0E0E"/>
                </a:solidFill>
                <a:effectLst/>
                <a:latin typeface="var(--ricos-custom-p-font-family,unset)"/>
              </a:rPr>
              <a:t>Anytime you assign a geographic role to a field, Tableau adds two fields on the measure area namely; Latitude (generated) and Longitude (generated).</a:t>
            </a:r>
            <a:endParaRPr lang="en-US" b="0" i="0" dirty="0">
              <a:solidFill>
                <a:srgbClr val="0E0E0E"/>
              </a:solidFill>
              <a:effectLst/>
              <a:latin typeface="var(--ricos-custom-p-font-family,unset)"/>
            </a:endParaRPr>
          </a:p>
          <a:p>
            <a:pPr algn="l" fontAlgn="base"/>
            <a:endParaRPr lang="en-US" b="0" i="0" dirty="0">
              <a:solidFill>
                <a:srgbClr val="0E0E0E"/>
              </a:solidFill>
              <a:effectLst/>
              <a:latin typeface="var(--ricos-custom-p-font-family,unset)"/>
            </a:endParaRPr>
          </a:p>
          <a:p>
            <a:pPr algn="l" fontAlgn="base"/>
            <a:r>
              <a:rPr lang="en-US" b="0" i="0" dirty="0">
                <a:solidFill>
                  <a:srgbClr val="0E0E0E"/>
                </a:solidFill>
                <a:effectLst/>
                <a:latin typeface="var(--ricos-custom-p-font-family,unset)"/>
              </a:rPr>
              <a:t>These fields contain the latitude and longitude values and are assigned the Latitude and Longitude geographic roles. Used to create a map view.</a:t>
            </a:r>
            <a:endParaRPr lang="en-US" b="0" i="0" dirty="0">
              <a:solidFill>
                <a:srgbClr val="0E0E0E"/>
              </a:solidFill>
              <a:effectLst/>
              <a:latin typeface="var(--ricos-custom-p-font-family,unset)"/>
            </a:endParaRPr>
          </a:p>
        </p:txBody>
      </p:sp>
      <p:sp>
        <p:nvSpPr>
          <p:cNvPr id="5" name="TextBox 4"/>
          <p:cNvSpPr txBox="1"/>
          <p:nvPr/>
        </p:nvSpPr>
        <p:spPr>
          <a:xfrm>
            <a:off x="100012" y="105014"/>
            <a:ext cx="10952797" cy="800219"/>
          </a:xfrm>
          <a:prstGeom prst="rect">
            <a:avLst/>
          </a:prstGeom>
          <a:noFill/>
        </p:spPr>
        <p:txBody>
          <a:bodyPr wrap="square">
            <a:spAutoFit/>
          </a:bodyPr>
          <a:lstStyle/>
          <a:p>
            <a:r>
              <a:rPr lang="en-US" sz="2800" b="1" dirty="0">
                <a:solidFill>
                  <a:srgbClr val="FF0000"/>
                </a:solidFill>
              </a:rPr>
              <a:t>4. Generated Fields</a:t>
            </a:r>
            <a:endParaRPr lang="en-US" sz="2800" b="1" dirty="0">
              <a:solidFill>
                <a:srgbClr val="FF0000"/>
              </a:solidFill>
            </a:endParaRPr>
          </a:p>
          <a:p>
            <a:r>
              <a:rPr lang="en-US" dirty="0"/>
              <a:t>Tableau also allows users to create custom fields to enhance analysis.</a:t>
            </a:r>
            <a:endParaRPr lang="en-US" dirty="0"/>
          </a:p>
        </p:txBody>
      </p:sp>
      <p:sp>
        <p:nvSpPr>
          <p:cNvPr id="7" name="TextBox 6"/>
          <p:cNvSpPr txBox="1"/>
          <p:nvPr/>
        </p:nvSpPr>
        <p:spPr>
          <a:xfrm>
            <a:off x="100012" y="5950268"/>
            <a:ext cx="9712642" cy="369332"/>
          </a:xfrm>
          <a:prstGeom prst="rect">
            <a:avLst/>
          </a:prstGeom>
          <a:noFill/>
        </p:spPr>
        <p:txBody>
          <a:bodyPr wrap="square">
            <a:spAutoFit/>
          </a:bodyPr>
          <a:lstStyle/>
          <a:p>
            <a:r>
              <a:rPr lang="en-IN" dirty="0">
                <a:hlinkClick r:id="rId1"/>
              </a:rPr>
              <a:t>https://www.rigordatasolutions.com/post/tableau-generated-fields</a:t>
            </a:r>
            <a:r>
              <a:rPr lang="en-IN" dirty="0"/>
              <a:t> </a:t>
            </a:r>
            <a:endParaRPr lang="en-I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3859" y="503337"/>
            <a:ext cx="30289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89470" y="3019810"/>
            <a:ext cx="4888230" cy="251132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98607" y="3418017"/>
            <a:ext cx="6890863" cy="2677656"/>
          </a:xfrm>
          <a:prstGeom prst="rect">
            <a:avLst/>
          </a:prstGeom>
          <a:noFill/>
        </p:spPr>
        <p:txBody>
          <a:bodyPr wrap="square">
            <a:spAutoFit/>
          </a:bodyPr>
          <a:lstStyle/>
          <a:p>
            <a:r>
              <a:rPr lang="en-US" sz="2400" b="1" dirty="0">
                <a:solidFill>
                  <a:srgbClr val="FF0000"/>
                </a:solidFill>
              </a:rPr>
              <a:t>1. Calculated Fields</a:t>
            </a:r>
            <a:endParaRPr lang="en-US" sz="2400" b="1" dirty="0">
              <a:solidFill>
                <a:srgbClr val="FF0000"/>
              </a:solidFill>
            </a:endParaRPr>
          </a:p>
          <a:p>
            <a:pPr>
              <a:buFont typeface="Arial" panose="020B0604020202020204" pitchFamily="34" charset="0"/>
              <a:buChar char="•"/>
            </a:pPr>
            <a:r>
              <a:rPr lang="en-US" b="1" dirty="0"/>
              <a:t>Definition</a:t>
            </a:r>
            <a:r>
              <a:rPr lang="en-US" dirty="0"/>
              <a:t>: Calculated fields are user-defined fields created using formulas and expressions.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Usage</a:t>
            </a:r>
            <a:r>
              <a:rPr lang="en-US" dirty="0"/>
              <a:t>: They can perform calculations based on existing data, allowing for more complex analysis.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Example</a:t>
            </a:r>
            <a:r>
              <a:rPr lang="en-US" dirty="0"/>
              <a:t>: A calculated field for profit ratio could be created using the formula</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582" y="5711875"/>
            <a:ext cx="11970067" cy="646331"/>
          </a:xfrm>
          <a:prstGeom prst="rect">
            <a:avLst/>
          </a:prstGeom>
          <a:noFill/>
        </p:spPr>
        <p:txBody>
          <a:bodyPr wrap="square">
            <a:spAutoFit/>
          </a:bodyPr>
          <a:lstStyle/>
          <a:p>
            <a:r>
              <a:rPr lang="en-IN" dirty="0">
                <a:hlinkClick r:id="rId1"/>
              </a:rPr>
              <a:t>https://www.simplilearn.com/tutorials/tableau-tutorial/parameters-in-tableau</a:t>
            </a:r>
            <a:r>
              <a:rPr lang="en-IN" dirty="0"/>
              <a:t> </a:t>
            </a:r>
            <a:endParaRPr lang="en-IN" dirty="0"/>
          </a:p>
          <a:p>
            <a:r>
              <a:rPr lang="en-IN" dirty="0">
                <a:hlinkClick r:id="rId2"/>
              </a:rPr>
              <a:t>https://help.tableau.com/current/pro/desktop/en-us/parameters_create.htm</a:t>
            </a:r>
            <a:r>
              <a:rPr lang="en-IN" dirty="0"/>
              <a:t> </a:t>
            </a:r>
            <a:endParaRPr lang="en-IN" dirty="0"/>
          </a:p>
        </p:txBody>
      </p:sp>
      <p:sp>
        <p:nvSpPr>
          <p:cNvPr id="5" name="TextBox 4"/>
          <p:cNvSpPr txBox="1"/>
          <p:nvPr/>
        </p:nvSpPr>
        <p:spPr>
          <a:xfrm>
            <a:off x="442912" y="171718"/>
            <a:ext cx="11455717" cy="3016210"/>
          </a:xfrm>
          <a:prstGeom prst="rect">
            <a:avLst/>
          </a:prstGeom>
          <a:noFill/>
        </p:spPr>
        <p:txBody>
          <a:bodyPr wrap="square">
            <a:spAutoFit/>
          </a:bodyPr>
          <a:lstStyle/>
          <a:p>
            <a:r>
              <a:rPr lang="en-US" sz="3200" b="1" dirty="0">
                <a:solidFill>
                  <a:srgbClr val="FF0000"/>
                </a:solidFill>
                <a:highlight>
                  <a:srgbClr val="FFFF00"/>
                </a:highlight>
              </a:rPr>
              <a:t>2. Parameters</a:t>
            </a:r>
            <a:endParaRPr lang="en-US" sz="3200" b="1" dirty="0">
              <a:solidFill>
                <a:srgbClr val="FF0000"/>
              </a:solidFill>
              <a:highlight>
                <a:srgbClr val="FFFF00"/>
              </a:highlight>
            </a:endParaRPr>
          </a:p>
          <a:p>
            <a:endParaRPr lang="en-US" sz="3200" b="1" dirty="0">
              <a:solidFill>
                <a:srgbClr val="FF0000"/>
              </a:solidFill>
              <a:highlight>
                <a:srgbClr val="FFFF00"/>
              </a:highlight>
            </a:endParaRPr>
          </a:p>
          <a:p>
            <a:pPr>
              <a:buFont typeface="Arial" panose="020B0604020202020204" pitchFamily="34" charset="0"/>
              <a:buChar char="•"/>
            </a:pPr>
            <a:r>
              <a:rPr lang="en-US" b="1" dirty="0"/>
              <a:t>Definition</a:t>
            </a:r>
            <a:r>
              <a:rPr lang="en-US" dirty="0"/>
              <a:t>: Parameters are dynamic values that can replace a constant value in calculations, filters, or reference lines.</a:t>
            </a:r>
            <a:endParaRPr lang="en-US" dirty="0"/>
          </a:p>
          <a:p>
            <a:endParaRPr lang="en-US" dirty="0"/>
          </a:p>
          <a:p>
            <a:pPr>
              <a:buFont typeface="Arial" panose="020B0604020202020204" pitchFamily="34" charset="0"/>
              <a:buChar char="•"/>
            </a:pPr>
            <a:r>
              <a:rPr lang="en-US" b="1" dirty="0"/>
              <a:t>Usage</a:t>
            </a:r>
            <a:r>
              <a:rPr lang="en-US" dirty="0"/>
              <a:t>: They allow users to interactively change values in visualizations without modifying the underlying data.</a:t>
            </a:r>
            <a:endParaRPr lang="en-US" dirty="0"/>
          </a:p>
          <a:p>
            <a:endParaRPr lang="en-US" dirty="0"/>
          </a:p>
          <a:p>
            <a:pPr>
              <a:buFont typeface="Arial" panose="020B0604020202020204" pitchFamily="34" charset="0"/>
              <a:buChar char="•"/>
            </a:pPr>
            <a:r>
              <a:rPr lang="en-US" b="1" dirty="0"/>
              <a:t>Example</a:t>
            </a:r>
            <a:r>
              <a:rPr lang="en-US" dirty="0"/>
              <a:t>: A parameter to select a specific discount rate that could be used in a calculated field to adjust profit calculations based on user input.</a:t>
            </a:r>
            <a:endParaRPr lang="en-US" dirty="0"/>
          </a:p>
        </p:txBody>
      </p:sp>
      <p:pic>
        <p:nvPicPr>
          <p:cNvPr id="6146" name="Picture 2" descr="Top-N-Parameters-image-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48863" y="3575685"/>
            <a:ext cx="1438275" cy="10096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reate parame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3773" y="3468648"/>
            <a:ext cx="2238375" cy="150495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parameter list valu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89420" y="2859910"/>
            <a:ext cx="2473643" cy="285196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adding location to columns shel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69779" y="4973092"/>
            <a:ext cx="2228850" cy="14466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1480" y="350580"/>
            <a:ext cx="8529637" cy="4001095"/>
          </a:xfrm>
          <a:prstGeom prst="rect">
            <a:avLst/>
          </a:prstGeom>
          <a:noFill/>
        </p:spPr>
        <p:txBody>
          <a:bodyPr wrap="square">
            <a:spAutoFit/>
          </a:bodyPr>
          <a:lstStyle/>
          <a:p>
            <a:pPr algn="l" rtl="0"/>
            <a:r>
              <a:rPr lang="en-US" sz="2800" b="1" i="0" dirty="0">
                <a:solidFill>
                  <a:srgbClr val="05192D"/>
                </a:solidFill>
                <a:effectLst/>
                <a:highlight>
                  <a:srgbClr val="FFFF00"/>
                </a:highlight>
                <a:latin typeface="Studio-Feixen-Sans"/>
              </a:rPr>
              <a:t>Parameters vs Filters: What's the Difference?</a:t>
            </a:r>
            <a:endParaRPr lang="en-US" sz="2800" b="1" i="0" dirty="0">
              <a:solidFill>
                <a:srgbClr val="05192D"/>
              </a:solidFill>
              <a:effectLst/>
              <a:highlight>
                <a:srgbClr val="FFFF00"/>
              </a:highlight>
              <a:latin typeface="Studio-Feixen-Sans"/>
            </a:endParaRPr>
          </a:p>
          <a:p>
            <a:pPr algn="l" rtl="0"/>
            <a:endParaRPr lang="en-US" sz="2800" b="1" i="0" dirty="0">
              <a:solidFill>
                <a:srgbClr val="05192D"/>
              </a:solidFill>
              <a:effectLst/>
              <a:highlight>
                <a:srgbClr val="FFFF00"/>
              </a:highlight>
              <a:latin typeface="Studio-Feixen-Sans"/>
            </a:endParaRPr>
          </a:p>
          <a:p>
            <a:pPr algn="l" rtl="0"/>
            <a:r>
              <a:rPr lang="en-US" b="1" i="0" u="none" strike="noStrike" dirty="0">
                <a:solidFill>
                  <a:srgbClr val="FF0000"/>
                </a:solidFill>
                <a:effectLst/>
                <a:latin typeface="Studio-Feixen-Sans"/>
                <a:hlinkClick r:id="rId1"/>
              </a:rPr>
              <a:t>Filters</a:t>
            </a:r>
            <a:r>
              <a:rPr lang="en-US" b="0" i="0" dirty="0">
                <a:solidFill>
                  <a:srgbClr val="FF0000"/>
                </a:solidFill>
                <a:effectLst/>
                <a:latin typeface="Studio-Feixen-Sans"/>
              </a:rPr>
              <a:t> </a:t>
            </a:r>
            <a:r>
              <a:rPr lang="en-US" b="0" i="0" dirty="0">
                <a:solidFill>
                  <a:srgbClr val="05192D"/>
                </a:solidFill>
                <a:effectLst/>
                <a:latin typeface="Studio-Feixen-Sans"/>
              </a:rPr>
              <a:t>are used to limit the data that is included in a visualization. For example, you may filter your data only to show sales from a certain region or time period.</a:t>
            </a:r>
            <a:endParaRPr lang="en-US" b="0" i="0" dirty="0">
              <a:solidFill>
                <a:srgbClr val="05192D"/>
              </a:solidFill>
              <a:effectLst/>
              <a:latin typeface="Studio-Feixen-Sans"/>
            </a:endParaRPr>
          </a:p>
          <a:p>
            <a:pPr algn="l" rtl="0"/>
            <a:endParaRPr lang="en-US" b="0" i="0" dirty="0">
              <a:solidFill>
                <a:srgbClr val="05192D"/>
              </a:solidFill>
              <a:effectLst/>
              <a:latin typeface="Studio-Feixen-Sans"/>
            </a:endParaRPr>
          </a:p>
          <a:p>
            <a:pPr algn="l" rtl="0"/>
            <a:r>
              <a:rPr lang="en-US" b="0" i="0" dirty="0">
                <a:solidFill>
                  <a:srgbClr val="FF0000"/>
                </a:solidFill>
                <a:effectLst/>
                <a:latin typeface="Studio-Feixen-Sans"/>
              </a:rPr>
              <a:t>Parameters, </a:t>
            </a:r>
            <a:r>
              <a:rPr lang="en-US" b="0" i="0" dirty="0">
                <a:solidFill>
                  <a:srgbClr val="05192D"/>
                </a:solidFill>
                <a:effectLst/>
                <a:latin typeface="Studio-Feixen-Sans"/>
              </a:rPr>
              <a:t>on the other hand, allow users to dynamically change certain aspects of a visualization, such as the color scheme or the level of detail shown.</a:t>
            </a:r>
            <a:endParaRPr lang="en-US" b="0" i="0" dirty="0">
              <a:solidFill>
                <a:srgbClr val="05192D"/>
              </a:solidFill>
              <a:effectLst/>
              <a:latin typeface="Studio-Feixen-Sans"/>
            </a:endParaRPr>
          </a:p>
          <a:p>
            <a:pPr algn="l" rtl="0"/>
            <a:endParaRPr lang="en-US" b="0" i="0" dirty="0">
              <a:solidFill>
                <a:srgbClr val="05192D"/>
              </a:solidFill>
              <a:effectLst/>
              <a:latin typeface="Studio-Feixen-Sans"/>
            </a:endParaRPr>
          </a:p>
          <a:p>
            <a:pPr algn="l" rtl="0"/>
            <a:r>
              <a:rPr lang="en-US" b="0" i="0" dirty="0">
                <a:solidFill>
                  <a:srgbClr val="05192D"/>
                </a:solidFill>
                <a:effectLst/>
                <a:latin typeface="Studio-Feixen-Sans"/>
              </a:rPr>
              <a:t>While </a:t>
            </a:r>
            <a:r>
              <a:rPr lang="en-US" b="0" i="0" dirty="0">
                <a:solidFill>
                  <a:srgbClr val="FF0000"/>
                </a:solidFill>
                <a:effectLst/>
                <a:latin typeface="Studio-Feixen-Sans"/>
              </a:rPr>
              <a:t>filters</a:t>
            </a:r>
            <a:r>
              <a:rPr lang="en-US" b="0" i="0" dirty="0">
                <a:solidFill>
                  <a:srgbClr val="05192D"/>
                </a:solidFill>
                <a:effectLst/>
                <a:latin typeface="Studio-Feixen-Sans"/>
              </a:rPr>
              <a:t> are fixed and set before a visualization is created, parameters can be changed on the fly while viewing the data.</a:t>
            </a:r>
            <a:endParaRPr lang="en-US" b="0" i="0" dirty="0">
              <a:solidFill>
                <a:srgbClr val="05192D"/>
              </a:solidFill>
              <a:effectLst/>
              <a:latin typeface="Studio-Feixen-Sans"/>
            </a:endParaRPr>
          </a:p>
          <a:p>
            <a:pPr algn="l" rtl="0"/>
            <a:endParaRPr lang="en-US" b="0" i="0" dirty="0">
              <a:solidFill>
                <a:srgbClr val="05192D"/>
              </a:solidFill>
              <a:effectLst/>
              <a:latin typeface="Studio-Feixen-Sans"/>
            </a:endParaRPr>
          </a:p>
          <a:p>
            <a:pPr algn="l" rtl="0"/>
            <a:r>
              <a:rPr lang="en-US" b="0" i="0" dirty="0">
                <a:solidFill>
                  <a:srgbClr val="05192D"/>
                </a:solidFill>
                <a:effectLst/>
                <a:latin typeface="Studio-Feixen-Sans"/>
              </a:rPr>
              <a:t>Even though </a:t>
            </a:r>
            <a:r>
              <a:rPr lang="en-US" b="0" i="0" dirty="0">
                <a:solidFill>
                  <a:srgbClr val="FF0000"/>
                </a:solidFill>
                <a:effectLst/>
                <a:latin typeface="Studio-Feixen-Sans"/>
              </a:rPr>
              <a:t>parameters</a:t>
            </a:r>
            <a:r>
              <a:rPr lang="en-US" b="0" i="0" dirty="0">
                <a:solidFill>
                  <a:srgbClr val="05192D"/>
                </a:solidFill>
                <a:effectLst/>
                <a:latin typeface="Studio-Feixen-Sans"/>
              </a:rPr>
              <a:t> and filters can control what data is shown in your visualizations, they work differently.</a:t>
            </a:r>
            <a:endParaRPr lang="en-US" b="0" i="0" dirty="0">
              <a:solidFill>
                <a:srgbClr val="05192D"/>
              </a:solidFill>
              <a:effectLst/>
              <a:latin typeface="Studio-Feixen-Sans"/>
            </a:endParaRPr>
          </a:p>
        </p:txBody>
      </p:sp>
      <p:sp>
        <p:nvSpPr>
          <p:cNvPr id="5" name="TextBox 4"/>
          <p:cNvSpPr txBox="1"/>
          <p:nvPr/>
        </p:nvSpPr>
        <p:spPr>
          <a:xfrm>
            <a:off x="73343" y="6043345"/>
            <a:ext cx="12118657" cy="646331"/>
          </a:xfrm>
          <a:prstGeom prst="rect">
            <a:avLst/>
          </a:prstGeom>
          <a:noFill/>
        </p:spPr>
        <p:txBody>
          <a:bodyPr wrap="square">
            <a:spAutoFit/>
          </a:bodyPr>
          <a:lstStyle/>
          <a:p>
            <a:r>
              <a:rPr lang="en-IN" dirty="0"/>
              <a:t>https://www.datacamp.com/tutorial/tableau-parameters-an-introductory-guide-and-how-to-use-them</a:t>
            </a:r>
            <a:endParaRPr lang="en-IN" dirty="0"/>
          </a:p>
          <a:p>
            <a:endParaRPr lang="en-IN" dirty="0"/>
          </a:p>
        </p:txBody>
      </p:sp>
      <p:pic>
        <p:nvPicPr>
          <p:cNvPr id="7170" name="Picture 2" descr="create calculated field for parame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9275" y="4016693"/>
            <a:ext cx="2752725" cy="1704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5890" y="347345"/>
            <a:ext cx="6489700" cy="5570220"/>
          </a:xfrm>
          <a:prstGeom prst="rect">
            <a:avLst/>
          </a:prstGeom>
          <a:noFill/>
        </p:spPr>
        <p:txBody>
          <a:bodyPr wrap="square">
            <a:noAutofit/>
          </a:bodyPr>
          <a:lstStyle/>
          <a:p>
            <a:pPr algn="l"/>
            <a:r>
              <a:rPr lang="en-US" sz="3200" b="0" i="0" u="none" strike="noStrike" dirty="0">
                <a:solidFill>
                  <a:srgbClr val="FF0000"/>
                </a:solidFill>
                <a:effectLst/>
                <a:highlight>
                  <a:srgbClr val="FFFF00"/>
                </a:highlight>
                <a:latin typeface="Tomorrow"/>
              </a:rPr>
              <a:t>Connecting to and Preparing Data</a:t>
            </a:r>
            <a:endParaRPr lang="en-US" sz="3200" b="0" i="0" u="none" strike="noStrike" dirty="0">
              <a:solidFill>
                <a:srgbClr val="FF0000"/>
              </a:solidFill>
              <a:effectLst/>
              <a:highlight>
                <a:srgbClr val="FFFF00"/>
              </a:highlight>
              <a:latin typeface="Tomorrow"/>
            </a:endParaRPr>
          </a:p>
          <a:p>
            <a:pPr algn="l"/>
            <a:endParaRPr lang="en-US" sz="3200" b="0" i="0" dirty="0">
              <a:solidFill>
                <a:srgbClr val="FF0000"/>
              </a:solidFill>
              <a:effectLst/>
              <a:highlight>
                <a:srgbClr val="FFFF00"/>
              </a:highlight>
              <a:latin typeface="Tomorrow"/>
            </a:endParaRPr>
          </a:p>
          <a:p>
            <a:pPr marL="285750" indent="-285750" algn="l">
              <a:buFont typeface="Arial" panose="020B0604020202020204" pitchFamily="34" charset="0"/>
              <a:buChar char="•"/>
            </a:pPr>
            <a:r>
              <a:rPr lang="en-US" sz="2400" b="0" i="0" dirty="0">
                <a:effectLst/>
                <a:latin typeface="Tomorrow"/>
              </a:rPr>
              <a:t> </a:t>
            </a:r>
            <a:r>
              <a:rPr lang="en-US" sz="2400" b="0" i="0" u="none" strike="noStrike" dirty="0">
                <a:effectLst/>
                <a:latin typeface="Tomorrow"/>
              </a:rPr>
              <a:t>Types of Connection-Data extracts vs. live connections</a:t>
            </a:r>
            <a:endParaRPr lang="en-US" sz="2400" b="0" i="0" u="none" strike="noStrike" dirty="0">
              <a:effectLst/>
              <a:latin typeface="Tomorrow"/>
            </a:endParaRPr>
          </a:p>
          <a:p>
            <a:pPr algn="l"/>
            <a:endParaRPr lang="en-US" sz="2400" b="0" i="0" dirty="0">
              <a:effectLst/>
              <a:latin typeface="Tomorrow"/>
            </a:endParaRPr>
          </a:p>
          <a:p>
            <a:pPr marL="285750" indent="-285750" algn="l">
              <a:buFont typeface="Arial" panose="020B0604020202020204" pitchFamily="34" charset="0"/>
              <a:buChar char="•"/>
            </a:pPr>
            <a:r>
              <a:rPr lang="en-US" sz="2400" b="0" i="0" u="none" strike="noStrike" dirty="0">
                <a:effectLst/>
                <a:latin typeface="Tomorrow"/>
              </a:rPr>
              <a:t>Connecting to different file formats </a:t>
            </a:r>
            <a:r>
              <a:rPr lang="en-US" sz="2400" b="0" i="0" u="none" strike="noStrike" dirty="0" err="1">
                <a:effectLst/>
                <a:latin typeface="Tomorrow"/>
              </a:rPr>
              <a:t>excel,csv,sql</a:t>
            </a:r>
            <a:r>
              <a:rPr lang="en-US" sz="2400" b="0" i="0" u="none" strike="noStrike" dirty="0">
                <a:effectLst/>
                <a:latin typeface="Tomorrow"/>
              </a:rPr>
              <a:t> server</a:t>
            </a:r>
            <a:r>
              <a:rPr lang="en-US" sz="2400" b="0" i="0" dirty="0">
                <a:effectLst/>
                <a:latin typeface="Tomorrow"/>
              </a:rPr>
              <a:t> </a:t>
            </a:r>
            <a:endParaRPr lang="en-US" sz="2400" b="0" i="0" dirty="0">
              <a:effectLst/>
              <a:latin typeface="Tomorrow"/>
            </a:endParaRPr>
          </a:p>
          <a:p>
            <a:pPr algn="l"/>
            <a:endParaRPr lang="en-US" sz="2400" b="0" i="0" dirty="0">
              <a:effectLst/>
              <a:latin typeface="Tomorrow"/>
            </a:endParaRPr>
          </a:p>
          <a:p>
            <a:pPr marL="285750" indent="-285750" algn="l">
              <a:buFont typeface="Arial" panose="020B0604020202020204" pitchFamily="34" charset="0"/>
              <a:buChar char="•"/>
            </a:pPr>
            <a:r>
              <a:rPr lang="en-US" sz="2400" b="0" i="0" u="none" strike="noStrike" dirty="0">
                <a:effectLst/>
                <a:latin typeface="Tomorrow"/>
              </a:rPr>
              <a:t>How to connect Multiple Data Source - Join, Cross Database Join ,Data </a:t>
            </a:r>
            <a:r>
              <a:rPr lang="en-US" sz="2400" b="0" i="0" u="none" strike="noStrike" dirty="0" err="1">
                <a:effectLst/>
                <a:latin typeface="Tomorrow"/>
              </a:rPr>
              <a:t>Blending,Union</a:t>
            </a:r>
            <a:r>
              <a:rPr lang="en-US" sz="2400" b="0" i="0" dirty="0">
                <a:effectLst/>
                <a:latin typeface="Tomorrow"/>
              </a:rPr>
              <a:t> </a:t>
            </a:r>
            <a:endParaRPr lang="en-US" sz="2400" b="0" i="0" dirty="0">
              <a:effectLst/>
              <a:latin typeface="Tomorrow"/>
            </a:endParaRPr>
          </a:p>
        </p:txBody>
      </p:sp>
      <p:pic>
        <p:nvPicPr>
          <p:cNvPr id="8194" name="Picture 2" descr="Data Sourc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77000" y="0"/>
            <a:ext cx="5715000" cy="6372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4311" y="335846"/>
            <a:ext cx="7075170" cy="3416320"/>
          </a:xfrm>
          <a:prstGeom prst="rect">
            <a:avLst/>
          </a:prstGeom>
          <a:noFill/>
        </p:spPr>
        <p:txBody>
          <a:bodyPr wrap="square">
            <a:spAutoFit/>
          </a:bodyPr>
          <a:lstStyle/>
          <a:p>
            <a:r>
              <a:rPr lang="en-US" b="1" dirty="0"/>
              <a:t>Types of Connections</a:t>
            </a:r>
            <a:endParaRPr lang="en-US" b="1" dirty="0"/>
          </a:p>
          <a:p>
            <a:pPr>
              <a:buFont typeface="+mj-lt"/>
              <a:buAutoNum type="arabicPeriod"/>
            </a:pPr>
            <a:r>
              <a:rPr lang="en-US" b="1" dirty="0"/>
              <a:t>Data Extracts</a:t>
            </a:r>
            <a:endParaRPr lang="en-US" dirty="0"/>
          </a:p>
          <a:p>
            <a:pPr marL="742950" lvl="1" indent="-285750">
              <a:buFont typeface="+mj-lt"/>
              <a:buAutoNum type="arabicPeriod"/>
            </a:pPr>
            <a:r>
              <a:rPr lang="en-US" b="1" dirty="0"/>
              <a:t>Definition</a:t>
            </a:r>
            <a:r>
              <a:rPr lang="en-US" dirty="0"/>
              <a:t>: A data extract is a snapshot of data optimized for performance. It stores a subset of the data in Tableau’s proprietary format.</a:t>
            </a:r>
            <a:endParaRPr lang="en-US" dirty="0"/>
          </a:p>
          <a:p>
            <a:pPr marL="742950" lvl="1" indent="-285750">
              <a:buFont typeface="+mj-lt"/>
              <a:buAutoNum type="arabicPeriod"/>
            </a:pPr>
            <a:r>
              <a:rPr lang="en-US" b="1" dirty="0"/>
              <a:t>Advantages</a:t>
            </a:r>
            <a:r>
              <a:rPr lang="en-US" dirty="0"/>
              <a:t>:</a:t>
            </a:r>
            <a:endParaRPr lang="en-US" dirty="0"/>
          </a:p>
          <a:p>
            <a:pPr marL="1143000" lvl="2" indent="-228600">
              <a:buFont typeface="+mj-lt"/>
              <a:buAutoNum type="arabicPeriod"/>
            </a:pPr>
            <a:r>
              <a:rPr lang="en-US" dirty="0"/>
              <a:t>Faster performance and loading times, especially with large datasets.</a:t>
            </a:r>
            <a:endParaRPr lang="en-US" dirty="0"/>
          </a:p>
          <a:p>
            <a:pPr marL="1143000" lvl="2" indent="-228600">
              <a:buFont typeface="+mj-lt"/>
              <a:buAutoNum type="arabicPeriod"/>
            </a:pPr>
            <a:r>
              <a:rPr lang="en-US" dirty="0"/>
              <a:t>Offline access to the data.</a:t>
            </a:r>
            <a:endParaRPr lang="en-US" dirty="0"/>
          </a:p>
          <a:p>
            <a:pPr marL="1143000" lvl="2" indent="-228600">
              <a:buFont typeface="+mj-lt"/>
              <a:buAutoNum type="arabicPeriod"/>
            </a:pPr>
            <a:r>
              <a:rPr lang="en-US" dirty="0"/>
              <a:t>Ability to aggregate and summarize data for faster analysis.</a:t>
            </a:r>
            <a:endParaRPr lang="en-US" dirty="0"/>
          </a:p>
          <a:p>
            <a:pPr marL="742950" lvl="1" indent="-285750">
              <a:buFont typeface="+mj-lt"/>
              <a:buAutoNum type="arabicPeriod"/>
            </a:pPr>
            <a:r>
              <a:rPr lang="en-US" b="1" dirty="0"/>
              <a:t>Usage</a:t>
            </a:r>
            <a:r>
              <a:rPr lang="en-US" dirty="0"/>
              <a:t>: Best for scenarios where data does not change frequently or where performance is a priority.</a:t>
            </a:r>
            <a:endParaRPr lang="en-US" dirty="0"/>
          </a:p>
        </p:txBody>
      </p:sp>
      <p:sp>
        <p:nvSpPr>
          <p:cNvPr id="5" name="TextBox 4"/>
          <p:cNvSpPr txBox="1"/>
          <p:nvPr/>
        </p:nvSpPr>
        <p:spPr>
          <a:xfrm>
            <a:off x="7269481" y="179755"/>
            <a:ext cx="5020626" cy="646331"/>
          </a:xfrm>
          <a:prstGeom prst="rect">
            <a:avLst/>
          </a:prstGeom>
          <a:noFill/>
        </p:spPr>
        <p:txBody>
          <a:bodyPr wrap="square">
            <a:spAutoFit/>
          </a:bodyPr>
          <a:lstStyle/>
          <a:p>
            <a:r>
              <a:rPr lang="en-US" b="0" i="0" dirty="0">
                <a:solidFill>
                  <a:srgbClr val="000000"/>
                </a:solidFill>
                <a:effectLst/>
                <a:latin typeface="Verdana" panose="020B0604030504040204" pitchFamily="34" charset="0"/>
              </a:rPr>
              <a:t>Extraction of data is done by following the menu - Data → Extract Data.</a:t>
            </a:r>
            <a:endParaRPr lang="en-IN" dirty="0"/>
          </a:p>
        </p:txBody>
      </p:sp>
      <p:pic>
        <p:nvPicPr>
          <p:cNvPr id="9218" name="Picture 2" descr="extract data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62009" y="826086"/>
            <a:ext cx="3535680" cy="356514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92908" y="5971638"/>
            <a:ext cx="10968512" cy="369332"/>
          </a:xfrm>
          <a:prstGeom prst="rect">
            <a:avLst/>
          </a:prstGeom>
          <a:noFill/>
        </p:spPr>
        <p:txBody>
          <a:bodyPr wrap="square">
            <a:spAutoFit/>
          </a:bodyPr>
          <a:lstStyle/>
          <a:p>
            <a:r>
              <a:rPr lang="en-IN" dirty="0">
                <a:hlinkClick r:id="rId2"/>
              </a:rPr>
              <a:t>https://www.tutorialspoint.com/tableau/tableau_extracting_data.htm</a:t>
            </a:r>
            <a:r>
              <a:rPr lang="en-IN" dirty="0"/>
              <a:t> </a:t>
            </a:r>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5762" y="0"/>
            <a:ext cx="8723947" cy="2523768"/>
          </a:xfrm>
          <a:prstGeom prst="rect">
            <a:avLst/>
          </a:prstGeom>
          <a:noFill/>
        </p:spPr>
        <p:txBody>
          <a:bodyPr wrap="square">
            <a:spAutoFit/>
          </a:bodyPr>
          <a:lstStyle/>
          <a:p>
            <a:r>
              <a:rPr lang="en-US" sz="3200" b="1" dirty="0">
                <a:solidFill>
                  <a:srgbClr val="C00000"/>
                </a:solidFill>
              </a:rPr>
              <a:t>2. Live Connections</a:t>
            </a:r>
            <a:endParaRPr lang="en-US" sz="3200" b="1" dirty="0">
              <a:solidFill>
                <a:srgbClr val="C00000"/>
              </a:solidFill>
            </a:endParaRPr>
          </a:p>
          <a:p>
            <a:pPr marL="742950" lvl="1" indent="-285750">
              <a:buFont typeface="+mj-lt"/>
              <a:buAutoNum type="arabicPeriod"/>
            </a:pPr>
            <a:r>
              <a:rPr lang="en-US" b="1" dirty="0"/>
              <a:t>Definition</a:t>
            </a:r>
            <a:r>
              <a:rPr lang="en-US" dirty="0"/>
              <a:t>: A live connection connects directly to the data source, reflecting real-time changes.</a:t>
            </a:r>
            <a:endParaRPr lang="en-US" dirty="0"/>
          </a:p>
          <a:p>
            <a:pPr marL="742950" lvl="1" indent="-285750">
              <a:buFont typeface="+mj-lt"/>
              <a:buAutoNum type="arabicPeriod"/>
            </a:pPr>
            <a:r>
              <a:rPr lang="en-US" b="1" dirty="0"/>
              <a:t>Advantages</a:t>
            </a:r>
            <a:r>
              <a:rPr lang="en-US" dirty="0"/>
              <a:t>:</a:t>
            </a:r>
            <a:endParaRPr lang="en-US" dirty="0"/>
          </a:p>
          <a:p>
            <a:pPr marL="1143000" lvl="2" indent="-228600">
              <a:buFont typeface="+mj-lt"/>
              <a:buAutoNum type="arabicPeriod"/>
            </a:pPr>
            <a:r>
              <a:rPr lang="en-US" dirty="0"/>
              <a:t>Always up-to-date with the latest data.</a:t>
            </a:r>
            <a:endParaRPr lang="en-US" dirty="0"/>
          </a:p>
          <a:p>
            <a:pPr marL="1143000" lvl="2" indent="-228600">
              <a:buFont typeface="+mj-lt"/>
              <a:buAutoNum type="arabicPeriod"/>
            </a:pPr>
            <a:r>
              <a:rPr lang="en-US" dirty="0"/>
              <a:t>Useful for data that changes frequently and requires real-time analysis.</a:t>
            </a:r>
            <a:endParaRPr lang="en-US" dirty="0"/>
          </a:p>
          <a:p>
            <a:pPr marL="742950" lvl="1" indent="-285750">
              <a:buFont typeface="+mj-lt"/>
              <a:buAutoNum type="arabicPeriod"/>
            </a:pPr>
            <a:r>
              <a:rPr lang="en-US" b="1" dirty="0"/>
              <a:t>Usage</a:t>
            </a:r>
            <a:r>
              <a:rPr lang="en-US" dirty="0"/>
              <a:t>: Ideal when you need to work with the most current data, such as in operational dashboards.</a:t>
            </a:r>
            <a:endParaRPr lang="en-US" dirty="0"/>
          </a:p>
        </p:txBody>
      </p:sp>
      <p:sp>
        <p:nvSpPr>
          <p:cNvPr id="5" name="TextBox 4"/>
          <p:cNvSpPr txBox="1"/>
          <p:nvPr/>
        </p:nvSpPr>
        <p:spPr>
          <a:xfrm>
            <a:off x="248602" y="5637580"/>
            <a:ext cx="10872787" cy="369332"/>
          </a:xfrm>
          <a:prstGeom prst="rect">
            <a:avLst/>
          </a:prstGeom>
          <a:noFill/>
        </p:spPr>
        <p:txBody>
          <a:bodyPr wrap="square">
            <a:spAutoFit/>
          </a:bodyPr>
          <a:lstStyle/>
          <a:p>
            <a:r>
              <a:rPr lang="en-IN" dirty="0">
                <a:hlinkClick r:id="rId1"/>
              </a:rPr>
              <a:t>https://www.tableau.com/blog/tableau-cloud-tips-extracts-live-connections-cloud-data</a:t>
            </a:r>
            <a:r>
              <a:rPr lang="en-IN" dirty="0"/>
              <a:t> </a:t>
            </a:r>
            <a:endParaRPr lang="en-IN" dirty="0"/>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06155" y="2183130"/>
            <a:ext cx="5807107" cy="32165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1470" y="474345"/>
            <a:ext cx="11727180" cy="5016758"/>
          </a:xfrm>
          <a:prstGeom prst="rect">
            <a:avLst/>
          </a:prstGeom>
          <a:noFill/>
        </p:spPr>
        <p:txBody>
          <a:bodyPr wrap="square">
            <a:spAutoFit/>
          </a:bodyPr>
          <a:lstStyle/>
          <a:p>
            <a:r>
              <a:rPr lang="en-US" sz="3200" b="1" dirty="0">
                <a:solidFill>
                  <a:srgbClr val="C00000"/>
                </a:solidFill>
                <a:highlight>
                  <a:srgbClr val="FFFF00"/>
                </a:highlight>
              </a:rPr>
              <a:t>Connecting to Different File Formats</a:t>
            </a:r>
            <a:endParaRPr lang="en-US" sz="3200" b="1" dirty="0">
              <a:solidFill>
                <a:srgbClr val="C00000"/>
              </a:solidFill>
              <a:highlight>
                <a:srgbClr val="FFFF00"/>
              </a:highlight>
            </a:endParaRPr>
          </a:p>
          <a:p>
            <a:pPr>
              <a:buFont typeface="+mj-lt"/>
              <a:buAutoNum type="arabicPeriod"/>
            </a:pPr>
            <a:r>
              <a:rPr lang="en-US" b="1" dirty="0"/>
              <a:t>Excel</a:t>
            </a:r>
            <a:endParaRPr lang="en-US" dirty="0"/>
          </a:p>
          <a:p>
            <a:pPr marL="742950" lvl="1" indent="-285750">
              <a:buFont typeface="+mj-lt"/>
              <a:buAutoNum type="arabicPeriod"/>
            </a:pPr>
            <a:r>
              <a:rPr lang="en-US" b="1" dirty="0"/>
              <a:t>Process</a:t>
            </a:r>
            <a:r>
              <a:rPr lang="en-US" dirty="0"/>
              <a:t>:</a:t>
            </a:r>
            <a:endParaRPr lang="en-US" dirty="0"/>
          </a:p>
          <a:p>
            <a:pPr marL="1143000" lvl="2" indent="-228600">
              <a:buFont typeface="+mj-lt"/>
              <a:buAutoNum type="arabicPeriod"/>
            </a:pPr>
            <a:r>
              <a:rPr lang="en-US" dirty="0"/>
              <a:t>In Tableau, select "Connect to Data" and choose "Microsoft Excel."</a:t>
            </a:r>
            <a:endParaRPr lang="en-US" dirty="0"/>
          </a:p>
          <a:p>
            <a:pPr marL="1143000" lvl="2" indent="-228600">
              <a:buFont typeface="+mj-lt"/>
              <a:buAutoNum type="arabicPeriod"/>
            </a:pPr>
            <a:r>
              <a:rPr lang="en-US" dirty="0"/>
              <a:t>Browse and select your Excel file.</a:t>
            </a:r>
            <a:endParaRPr lang="en-US" dirty="0"/>
          </a:p>
          <a:p>
            <a:pPr marL="1143000" lvl="2" indent="-228600">
              <a:buFont typeface="+mj-lt"/>
              <a:buAutoNum type="arabicPeriod"/>
            </a:pPr>
            <a:r>
              <a:rPr lang="en-US" dirty="0"/>
              <a:t>You can then choose the specific sheets to import.</a:t>
            </a:r>
            <a:endParaRPr lang="en-US" dirty="0"/>
          </a:p>
          <a:p>
            <a:pPr>
              <a:buFont typeface="+mj-lt"/>
              <a:buAutoNum type="arabicPeriod"/>
            </a:pPr>
            <a:r>
              <a:rPr lang="en-US" b="1" dirty="0"/>
              <a:t>CSV</a:t>
            </a:r>
            <a:endParaRPr lang="en-US" dirty="0"/>
          </a:p>
          <a:p>
            <a:pPr marL="742950" lvl="1" indent="-285750">
              <a:buFont typeface="+mj-lt"/>
              <a:buAutoNum type="arabicPeriod"/>
            </a:pPr>
            <a:r>
              <a:rPr lang="en-US" b="1" dirty="0"/>
              <a:t>Process</a:t>
            </a:r>
            <a:r>
              <a:rPr lang="en-US" dirty="0"/>
              <a:t>:</a:t>
            </a:r>
            <a:endParaRPr lang="en-US" dirty="0"/>
          </a:p>
          <a:p>
            <a:pPr marL="1143000" lvl="2" indent="-228600">
              <a:buFont typeface="+mj-lt"/>
              <a:buAutoNum type="arabicPeriod"/>
            </a:pPr>
            <a:r>
              <a:rPr lang="en-US" dirty="0"/>
              <a:t>Similar to Excel, choose "Text File" in the connection options.</a:t>
            </a:r>
            <a:endParaRPr lang="en-US" dirty="0"/>
          </a:p>
          <a:p>
            <a:pPr marL="1143000" lvl="2" indent="-228600">
              <a:buFont typeface="+mj-lt"/>
              <a:buAutoNum type="arabicPeriod"/>
            </a:pPr>
            <a:r>
              <a:rPr lang="en-US" dirty="0"/>
              <a:t>Navigate to your CSV file and select it for import.</a:t>
            </a:r>
            <a:endParaRPr lang="en-US" dirty="0"/>
          </a:p>
          <a:p>
            <a:pPr>
              <a:buFont typeface="+mj-lt"/>
              <a:buAutoNum type="arabicPeriod"/>
            </a:pPr>
            <a:r>
              <a:rPr lang="en-US" b="1" dirty="0"/>
              <a:t>SQL Server</a:t>
            </a:r>
            <a:endParaRPr lang="en-US" dirty="0"/>
          </a:p>
          <a:p>
            <a:pPr marL="742950" lvl="1" indent="-285750">
              <a:buFont typeface="+mj-lt"/>
              <a:buAutoNum type="arabicPeriod"/>
            </a:pPr>
            <a:r>
              <a:rPr lang="en-US" b="1" dirty="0"/>
              <a:t>Process</a:t>
            </a:r>
            <a:r>
              <a:rPr lang="en-US" dirty="0"/>
              <a:t>:</a:t>
            </a:r>
            <a:endParaRPr lang="en-US" dirty="0"/>
          </a:p>
          <a:p>
            <a:pPr marL="1143000" lvl="2" indent="-228600">
              <a:buFont typeface="+mj-lt"/>
              <a:buAutoNum type="arabicPeriod"/>
            </a:pPr>
            <a:r>
              <a:rPr lang="en-US" dirty="0"/>
              <a:t>Select "Microsoft SQL Server" under the connection options.</a:t>
            </a:r>
            <a:endParaRPr lang="en-US" dirty="0"/>
          </a:p>
          <a:p>
            <a:pPr marL="1143000" lvl="2" indent="-228600">
              <a:buFont typeface="+mj-lt"/>
              <a:buAutoNum type="arabicPeriod"/>
            </a:pPr>
            <a:r>
              <a:rPr lang="en-US" dirty="0"/>
              <a:t>Enter the server name, database, and authentication details.</a:t>
            </a:r>
            <a:endParaRPr lang="en-US" dirty="0"/>
          </a:p>
          <a:p>
            <a:pPr marL="1143000" lvl="2" indent="-228600">
              <a:buFont typeface="+mj-lt"/>
              <a:buAutoNum type="arabicPeriod"/>
            </a:pPr>
            <a:r>
              <a:rPr lang="en-US" dirty="0"/>
              <a:t>You can then select tables or views from the database.</a:t>
            </a:r>
            <a:endParaRPr lang="en-US" dirty="0"/>
          </a:p>
          <a:p>
            <a:pPr marL="1143000" lvl="2" indent="-228600">
              <a:buFont typeface="+mj-lt"/>
              <a:buAutoNum type="arabicPeriod"/>
            </a:pPr>
            <a:r>
              <a:rPr lang="en-US" dirty="0">
                <a:hlinkClick r:id="rId1"/>
              </a:rPr>
              <a:t>https://docs.devart.com/odbc/sqlserver/tableau.htm</a:t>
            </a:r>
            <a:r>
              <a:rPr lang="en-US" dirty="0"/>
              <a:t> </a:t>
            </a:r>
            <a:endParaRPr lang="en-US" dirty="0"/>
          </a:p>
          <a:p>
            <a:pPr marL="1143000" lvl="2" indent="-228600">
              <a:buFont typeface="+mj-lt"/>
              <a:buAutoNum type="arabicPeriod"/>
            </a:pPr>
            <a:r>
              <a:rPr lang="en-US" dirty="0">
                <a:hlinkClick r:id="rId2"/>
              </a:rPr>
              <a:t>https://youtu.be/kuDgfwGTeuY?si=A2oARyCCDS0cIe-H</a:t>
            </a:r>
            <a:r>
              <a:rPr lang="en-US" dirty="0"/>
              <a:t> </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7180" y="210741"/>
            <a:ext cx="10607040" cy="2523768"/>
          </a:xfrm>
          <a:prstGeom prst="rect">
            <a:avLst/>
          </a:prstGeom>
          <a:noFill/>
        </p:spPr>
        <p:txBody>
          <a:bodyPr wrap="square">
            <a:spAutoFit/>
          </a:bodyPr>
          <a:lstStyle/>
          <a:p>
            <a:r>
              <a:rPr lang="en-US" sz="3200" b="1" dirty="0">
                <a:solidFill>
                  <a:srgbClr val="C00000"/>
                </a:solidFill>
                <a:highlight>
                  <a:srgbClr val="FFFF00"/>
                </a:highlight>
              </a:rPr>
              <a:t>Connecting Multiple Data Sources</a:t>
            </a:r>
            <a:endParaRPr lang="en-US" sz="3200" b="1" dirty="0">
              <a:solidFill>
                <a:srgbClr val="C00000"/>
              </a:solidFill>
              <a:highlight>
                <a:srgbClr val="FFFF00"/>
              </a:highlight>
            </a:endParaRPr>
          </a:p>
          <a:p>
            <a:pPr>
              <a:buFont typeface="+mj-lt"/>
              <a:buAutoNum type="arabicPeriod"/>
            </a:pPr>
            <a:r>
              <a:rPr lang="en-US" b="1" dirty="0"/>
              <a:t>Joins</a:t>
            </a:r>
            <a:endParaRPr lang="en-US" dirty="0"/>
          </a:p>
          <a:p>
            <a:pPr marL="742950" lvl="1" indent="-285750">
              <a:buFont typeface="+mj-lt"/>
              <a:buAutoNum type="arabicPeriod"/>
            </a:pPr>
            <a:r>
              <a:rPr lang="en-US" b="1" dirty="0"/>
              <a:t>Definition</a:t>
            </a:r>
            <a:r>
              <a:rPr lang="en-US" dirty="0"/>
              <a:t>: Joins combine tables from the same data source based on a common field (key).</a:t>
            </a:r>
            <a:endParaRPr lang="en-US" dirty="0"/>
          </a:p>
          <a:p>
            <a:pPr marL="742950" lvl="1" indent="-285750">
              <a:buFont typeface="+mj-lt"/>
              <a:buAutoNum type="arabicPeriod"/>
            </a:pPr>
            <a:r>
              <a:rPr lang="en-US" b="1" dirty="0"/>
              <a:t>Types</a:t>
            </a:r>
            <a:r>
              <a:rPr lang="en-US" dirty="0"/>
              <a:t>:</a:t>
            </a:r>
            <a:endParaRPr lang="en-US" dirty="0"/>
          </a:p>
          <a:p>
            <a:pPr marL="1143000" lvl="2" indent="-228600">
              <a:buFont typeface="+mj-lt"/>
              <a:buAutoNum type="arabicPeriod"/>
            </a:pPr>
            <a:r>
              <a:rPr lang="en-US" b="1" dirty="0"/>
              <a:t>Inner Join</a:t>
            </a:r>
            <a:r>
              <a:rPr lang="en-US" dirty="0"/>
              <a:t>: Returns only matching records from both tables.</a:t>
            </a:r>
            <a:endParaRPr lang="en-US" dirty="0"/>
          </a:p>
          <a:p>
            <a:pPr marL="1143000" lvl="2" indent="-228600">
              <a:buFont typeface="+mj-lt"/>
              <a:buAutoNum type="arabicPeriod"/>
            </a:pPr>
            <a:r>
              <a:rPr lang="en-US" b="1" dirty="0"/>
              <a:t>Left Join</a:t>
            </a:r>
            <a:r>
              <a:rPr lang="en-US" dirty="0"/>
              <a:t>: Returns all records from the left table and matched records from the right.</a:t>
            </a:r>
            <a:endParaRPr lang="en-US" dirty="0"/>
          </a:p>
          <a:p>
            <a:pPr marL="1143000" lvl="2" indent="-228600">
              <a:buFont typeface="+mj-lt"/>
              <a:buAutoNum type="arabicPeriod"/>
            </a:pPr>
            <a:r>
              <a:rPr lang="en-US" b="1" dirty="0"/>
              <a:t>Right Join</a:t>
            </a:r>
            <a:r>
              <a:rPr lang="en-US" dirty="0"/>
              <a:t>: Returns all records from the right table and matched records from the left.</a:t>
            </a:r>
            <a:endParaRPr lang="en-US" dirty="0"/>
          </a:p>
          <a:p>
            <a:pPr marL="1143000" lvl="2" indent="-228600">
              <a:buFont typeface="+mj-lt"/>
              <a:buAutoNum type="arabicPeriod"/>
            </a:pPr>
            <a:r>
              <a:rPr lang="en-US" b="1" dirty="0"/>
              <a:t>Full Outer Join</a:t>
            </a:r>
            <a:r>
              <a:rPr lang="en-US" dirty="0"/>
              <a:t>: Returns all records when there is a match in either left or right table.</a:t>
            </a:r>
            <a:endParaRPr lang="en-US" dirty="0"/>
          </a:p>
        </p:txBody>
      </p:sp>
      <p:sp>
        <p:nvSpPr>
          <p:cNvPr id="6" name="TextBox 5"/>
          <p:cNvSpPr txBox="1"/>
          <p:nvPr/>
        </p:nvSpPr>
        <p:spPr>
          <a:xfrm>
            <a:off x="168592" y="5654725"/>
            <a:ext cx="10941367" cy="369332"/>
          </a:xfrm>
          <a:prstGeom prst="rect">
            <a:avLst/>
          </a:prstGeom>
          <a:noFill/>
        </p:spPr>
        <p:txBody>
          <a:bodyPr wrap="square">
            <a:spAutoFit/>
          </a:bodyPr>
          <a:lstStyle/>
          <a:p>
            <a:r>
              <a:rPr lang="en-IN" dirty="0">
                <a:hlinkClick r:id="rId1"/>
              </a:rPr>
              <a:t>https://help.tableau.com/current/pro/desktop/en-us/joining_tables.htm</a:t>
            </a:r>
            <a:r>
              <a:rPr lang="en-IN" dirty="0"/>
              <a:t> </a:t>
            </a:r>
            <a:endParaRPr lang="en-IN" dirty="0"/>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92" y="2964716"/>
            <a:ext cx="4983981" cy="2317551"/>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9428" y="3024510"/>
            <a:ext cx="4855391" cy="22577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582" y="311556"/>
            <a:ext cx="8941117" cy="1692771"/>
          </a:xfrm>
          <a:prstGeom prst="rect">
            <a:avLst/>
          </a:prstGeom>
          <a:noFill/>
        </p:spPr>
        <p:txBody>
          <a:bodyPr wrap="square">
            <a:spAutoFit/>
          </a:bodyPr>
          <a:lstStyle/>
          <a:p>
            <a:r>
              <a:rPr lang="en-US" sz="3200" b="1" dirty="0">
                <a:solidFill>
                  <a:srgbClr val="C00000"/>
                </a:solidFill>
                <a:highlight>
                  <a:srgbClr val="FFFF00"/>
                </a:highlight>
              </a:rPr>
              <a:t>2. Cross Database Join</a:t>
            </a:r>
            <a:endParaRPr lang="en-US" sz="3200" b="1" dirty="0">
              <a:solidFill>
                <a:srgbClr val="C00000"/>
              </a:solidFill>
              <a:highlight>
                <a:srgbClr val="FFFF00"/>
              </a:highlight>
            </a:endParaRPr>
          </a:p>
          <a:p>
            <a:pPr>
              <a:buFont typeface="Arial" panose="020B0604020202020204" pitchFamily="34" charset="0"/>
              <a:buChar char="•"/>
            </a:pPr>
            <a:r>
              <a:rPr lang="en-US" b="1" dirty="0"/>
              <a:t>Definition</a:t>
            </a:r>
            <a:r>
              <a:rPr lang="en-US" dirty="0"/>
              <a:t>: Allows you to join tables from different databases within the same Tableau workbook.</a:t>
            </a:r>
            <a:endParaRPr lang="en-US" dirty="0"/>
          </a:p>
          <a:p>
            <a:pPr>
              <a:buFont typeface="Arial" panose="020B0604020202020204" pitchFamily="34" charset="0"/>
              <a:buChar char="•"/>
            </a:pPr>
            <a:r>
              <a:rPr lang="en-US" b="1" dirty="0"/>
              <a:t>Process</a:t>
            </a:r>
            <a:r>
              <a:rPr lang="en-US" dirty="0"/>
              <a:t>: In the Data pane, select a second data source and drag a table to the first data source, allowing you to define join conditions.</a:t>
            </a:r>
            <a:endParaRPr lang="en-US" dirty="0"/>
          </a:p>
        </p:txBody>
      </p:sp>
      <p:sp>
        <p:nvSpPr>
          <p:cNvPr id="5" name="TextBox 4"/>
          <p:cNvSpPr txBox="1"/>
          <p:nvPr/>
        </p:nvSpPr>
        <p:spPr>
          <a:xfrm>
            <a:off x="185738" y="5586145"/>
            <a:ext cx="11289982" cy="369332"/>
          </a:xfrm>
          <a:prstGeom prst="rect">
            <a:avLst/>
          </a:prstGeom>
          <a:noFill/>
        </p:spPr>
        <p:txBody>
          <a:bodyPr wrap="square">
            <a:spAutoFit/>
          </a:bodyPr>
          <a:lstStyle/>
          <a:p>
            <a:r>
              <a:rPr lang="en-IN" dirty="0">
                <a:hlinkClick r:id="rId1"/>
              </a:rPr>
              <a:t>https://help.tableau.com/current/pro/desktop/en-us/joins_xbd_perf.htm</a:t>
            </a:r>
            <a:r>
              <a:rPr lang="en-IN" dirty="0"/>
              <a:t> </a:t>
            </a:r>
            <a:endParaRPr lang="en-IN"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82" y="2480995"/>
            <a:ext cx="4366894" cy="237267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8710" y="2515285"/>
            <a:ext cx="2933699" cy="224341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802403" y="2967335"/>
            <a:ext cx="2454592" cy="461665"/>
          </a:xfrm>
          <a:prstGeom prst="rect">
            <a:avLst/>
          </a:prstGeom>
          <a:noFill/>
        </p:spPr>
        <p:txBody>
          <a:bodyPr wrap="square">
            <a:spAutoFit/>
          </a:bodyPr>
          <a:lstStyle/>
          <a:p>
            <a:r>
              <a:rPr lang="en-US" sz="1200" b="0" i="0" dirty="0">
                <a:solidFill>
                  <a:srgbClr val="333333"/>
                </a:solidFill>
                <a:effectLst/>
                <a:latin typeface="Merriweather" panose="00000500000000000000" pitchFamily="2" charset="0"/>
              </a:rPr>
              <a:t>The </a:t>
            </a:r>
            <a:r>
              <a:rPr lang="en-US" sz="1200" b="1" i="0" dirty="0">
                <a:solidFill>
                  <a:srgbClr val="333333"/>
                </a:solidFill>
                <a:effectLst/>
                <a:latin typeface="Merriweather" panose="00000500000000000000" pitchFamily="2" charset="0"/>
              </a:rPr>
              <a:t>Cross-database join</a:t>
            </a:r>
            <a:r>
              <a:rPr lang="en-US" sz="1200" b="0" i="0" dirty="0">
                <a:solidFill>
                  <a:srgbClr val="333333"/>
                </a:solidFill>
                <a:effectLst/>
                <a:latin typeface="Merriweather" panose="00000500000000000000" pitchFamily="2" charset="0"/>
              </a:rPr>
              <a:t> option is displayed.</a:t>
            </a:r>
            <a:endParaRPr lang="en-IN" sz="1200" dirty="0"/>
          </a:p>
        </p:txBody>
      </p:sp>
      <p:pic>
        <p:nvPicPr>
          <p:cNvPr id="1229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3341" y="3688024"/>
            <a:ext cx="4040077" cy="9468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 y="93980"/>
            <a:ext cx="11830050" cy="2738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800" b="1" i="0" u="none" strike="noStrike" cap="none" normalizeH="0" baseline="0" dirty="0">
                <a:ln>
                  <a:noFill/>
                </a:ln>
                <a:solidFill>
                  <a:srgbClr val="C00000"/>
                </a:solidFill>
                <a:effectLst/>
                <a:highlight>
                  <a:srgbClr val="FFFF00"/>
                </a:highlight>
                <a:latin typeface="Arial" panose="020B0604020202020204" pitchFamily="34" charset="0"/>
              </a:rPr>
              <a:t>3. Data Blending</a:t>
            </a:r>
            <a:endParaRPr kumimoji="0" lang="en-US" altLang="en-US" sz="2800" b="0"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Definition</a:t>
            </a:r>
            <a:r>
              <a:rPr kumimoji="0" lang="en-US" altLang="en-US" sz="1800" b="0" i="0" u="none" strike="noStrike" cap="none" normalizeH="0" baseline="0" dirty="0">
                <a:ln>
                  <a:noFill/>
                </a:ln>
                <a:solidFill>
                  <a:schemeClr val="tx1"/>
                </a:solidFill>
                <a:effectLst/>
                <a:latin typeface="Arial" panose="020B0604020202020204" pitchFamily="34" charset="0"/>
              </a:rPr>
              <a:t>: A method for combining data from different sources without needing to create joins.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Process</a:t>
            </a:r>
            <a:r>
              <a:rPr kumimoji="0" lang="en-US" altLang="en-US" sz="1800" b="0" i="0" u="none" strike="noStrike" cap="none" normalizeH="0" baseline="0" dirty="0">
                <a:ln>
                  <a:noFill/>
                </a:ln>
                <a:solidFill>
                  <a:schemeClr val="tx1"/>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Connect to different data sources.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Use a common dimension (like </a:t>
            </a:r>
            <a:r>
              <a:rPr kumimoji="0" lang="en-US" altLang="en-US" b="0" i="0" u="none" strike="noStrike" cap="none" normalizeH="0" baseline="0" dirty="0">
                <a:ln>
                  <a:noFill/>
                </a:ln>
                <a:solidFill>
                  <a:schemeClr val="tx1"/>
                </a:solidFill>
                <a:effectLst/>
                <a:latin typeface="Arial Unicode MS" panose="020B0604020202020204" pitchFamily="34" charset="-128"/>
              </a:rPr>
              <a:t>Customer ID</a:t>
            </a:r>
            <a:r>
              <a:rPr kumimoji="0" lang="en-US" altLang="en-US" b="0" i="0" u="none" strike="noStrike" cap="none" normalizeH="0" baseline="0" dirty="0">
                <a:ln>
                  <a:noFill/>
                </a:ln>
                <a:solidFill>
                  <a:schemeClr val="tx1"/>
                </a:solidFill>
                <a:effectLst/>
              </a:rPr>
              <a:t>) to blend the data.</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Tableau will create a primary data source (usually the first one added) and a secondary data source, using a link icon to indicate blending.</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Note</a:t>
            </a:r>
            <a:r>
              <a:rPr kumimoji="0" lang="en-US" altLang="en-US" sz="1800" b="0" i="0" u="none" strike="noStrike" cap="none" normalizeH="0" baseline="0" dirty="0">
                <a:ln>
                  <a:noFill/>
                </a:ln>
                <a:solidFill>
                  <a:schemeClr val="tx1"/>
                </a:solidFill>
                <a:effectLst/>
                <a:latin typeface="Arial" panose="020B0604020202020204" pitchFamily="34" charset="0"/>
              </a:rPr>
              <a:t>: Blending is </a:t>
            </a:r>
            <a:r>
              <a:rPr kumimoji="0" lang="en-IN"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often used when the data sources cannot be joined directly.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p:cNvSpPr txBox="1"/>
          <p:nvPr/>
        </p:nvSpPr>
        <p:spPr>
          <a:xfrm>
            <a:off x="291466" y="5158740"/>
            <a:ext cx="11538585" cy="800219"/>
          </a:xfrm>
          <a:prstGeom prst="rect">
            <a:avLst/>
          </a:prstGeom>
          <a:noFill/>
        </p:spPr>
        <p:txBody>
          <a:bodyPr wrap="square">
            <a:spAutoFit/>
          </a:bodyPr>
          <a:lstStyle/>
          <a:p>
            <a:pPr algn="l"/>
            <a:r>
              <a:rPr lang="en-US" b="1" i="0" dirty="0">
                <a:solidFill>
                  <a:srgbClr val="C00000"/>
                </a:solidFill>
                <a:effectLst/>
                <a:latin typeface="Benton Sans Book"/>
              </a:rPr>
              <a:t>Differences between joins and data blending</a:t>
            </a:r>
            <a:endParaRPr lang="en-US" sz="1400" b="1" i="0" dirty="0">
              <a:solidFill>
                <a:srgbClr val="C00000"/>
              </a:solidFill>
              <a:effectLst/>
              <a:latin typeface="Benton Sans Book"/>
            </a:endParaRPr>
          </a:p>
          <a:p>
            <a:pPr algn="l"/>
            <a:r>
              <a:rPr lang="en-US" sz="1400" b="0" i="0" dirty="0">
                <a:solidFill>
                  <a:srgbClr val="333333"/>
                </a:solidFill>
                <a:effectLst/>
                <a:latin typeface="Merriweather" panose="00000500000000000000" pitchFamily="2" charset="0"/>
              </a:rPr>
              <a:t>Data blending simulates a traditional left join. The main difference between the two is when the aggregation is performed. A join combines the data and then aggregates. A blend aggregates and then combines the data.</a:t>
            </a:r>
            <a:endParaRPr lang="en-US" sz="1400" b="0" i="0" dirty="0">
              <a:solidFill>
                <a:srgbClr val="333333"/>
              </a:solidFill>
              <a:effectLst/>
              <a:latin typeface="Merriweather" panose="00000500000000000000" pitchFamily="2" charset="0"/>
            </a:endParaRPr>
          </a:p>
        </p:txBody>
      </p:sp>
      <p:sp>
        <p:nvSpPr>
          <p:cNvPr id="6" name="TextBox 5"/>
          <p:cNvSpPr txBox="1"/>
          <p:nvPr/>
        </p:nvSpPr>
        <p:spPr>
          <a:xfrm>
            <a:off x="97154" y="6038960"/>
            <a:ext cx="8983392" cy="369332"/>
          </a:xfrm>
          <a:prstGeom prst="rect">
            <a:avLst/>
          </a:prstGeom>
          <a:noFill/>
        </p:spPr>
        <p:txBody>
          <a:bodyPr wrap="square">
            <a:spAutoFit/>
          </a:bodyPr>
          <a:lstStyle/>
          <a:p>
            <a:r>
              <a:rPr lang="en-IN" dirty="0">
                <a:hlinkClick r:id="rId1"/>
              </a:rPr>
              <a:t>https://help.tableau.com/current/pro/desktop/en-us/multiple_connections.htm</a:t>
            </a:r>
            <a:r>
              <a:rPr lang="en-IN" dirty="0"/>
              <a:t> </a:t>
            </a:r>
            <a:endParaRPr lang="en-IN" dirty="0"/>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1869" y="2967997"/>
            <a:ext cx="3768595" cy="2223616"/>
          </a:xfrm>
          <a:prstGeom prst="rect">
            <a:avLst/>
          </a:prstGeom>
          <a:noFill/>
          <a:extLst>
            <a:ext uri="{909E8E84-426E-40DD-AFC4-6F175D3DCCD1}">
              <a14:hiddenFill xmlns:a14="http://schemas.microsoft.com/office/drawing/2010/main">
                <a:solidFill>
                  <a:srgbClr val="FFFFFF"/>
                </a:solidFill>
              </a14:hiddenFill>
            </a:ext>
          </a:extLst>
        </p:spPr>
      </p:pic>
      <p:pic>
        <p:nvPicPr>
          <p:cNvPr id="133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3850" y="2722708"/>
            <a:ext cx="4248149" cy="250177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657125" y="2386995"/>
            <a:ext cx="6160770" cy="369332"/>
          </a:xfrm>
          <a:prstGeom prst="rect">
            <a:avLst/>
          </a:prstGeom>
          <a:noFill/>
        </p:spPr>
        <p:txBody>
          <a:bodyPr wrap="square">
            <a:spAutoFit/>
          </a:bodyPr>
          <a:lstStyle/>
          <a:p>
            <a:pPr algn="l"/>
            <a:r>
              <a:rPr lang="en-US" b="0" i="0" dirty="0">
                <a:solidFill>
                  <a:srgbClr val="C00000"/>
                </a:solidFill>
                <a:effectLst/>
                <a:latin typeface="Benton Sans Book"/>
              </a:rPr>
              <a:t>Understand primary and secondary data sources</a:t>
            </a:r>
            <a:endParaRPr lang="en-US" b="0" i="0" dirty="0">
              <a:solidFill>
                <a:srgbClr val="C00000"/>
              </a:solidFill>
              <a:effectLst/>
              <a:latin typeface="Benton Sans Book"/>
            </a:endParaRPr>
          </a:p>
        </p:txBody>
      </p:sp>
      <p:pic>
        <p:nvPicPr>
          <p:cNvPr id="13319"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154" y="3037657"/>
            <a:ext cx="2915537" cy="19753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956229" y="1212574"/>
            <a:ext cx="8597348" cy="3970318"/>
          </a:xfrm>
          <a:prstGeom prst="rect">
            <a:avLst/>
          </a:prstGeom>
          <a:noFill/>
        </p:spPr>
        <p:txBody>
          <a:bodyPr wrap="square" rtlCol="0">
            <a:spAutoFit/>
          </a:bodyPr>
          <a:lstStyle/>
          <a:p>
            <a:pPr algn="l"/>
            <a:r>
              <a:rPr lang="en-US" b="0" i="0" dirty="0">
                <a:solidFill>
                  <a:srgbClr val="333333"/>
                </a:solidFill>
                <a:effectLst/>
                <a:latin typeface="Tomorrow"/>
              </a:rPr>
              <a:t>Introduction to Tableau</a:t>
            </a:r>
            <a:endParaRPr lang="en-US" b="0" i="0" dirty="0">
              <a:solidFill>
                <a:srgbClr val="333333"/>
              </a:solidFill>
              <a:effectLst/>
              <a:latin typeface="Tomorrow"/>
            </a:endParaRPr>
          </a:p>
          <a:p>
            <a:pPr algn="l"/>
            <a:r>
              <a:rPr lang="en-US" b="0" i="0" dirty="0">
                <a:solidFill>
                  <a:srgbClr val="333333"/>
                </a:solidFill>
                <a:effectLst/>
                <a:latin typeface="Tomorrow"/>
              </a:rPr>
              <a:t>What is Tableau and why Tableau?</a:t>
            </a:r>
            <a:endParaRPr lang="en-US" b="0" i="0" dirty="0">
              <a:solidFill>
                <a:srgbClr val="333333"/>
              </a:solidFill>
              <a:effectLst/>
              <a:latin typeface="Tomorrow"/>
            </a:endParaRPr>
          </a:p>
          <a:p>
            <a:pPr algn="l"/>
            <a:r>
              <a:rPr lang="en-US" b="0" i="0" dirty="0">
                <a:solidFill>
                  <a:srgbClr val="333333"/>
                </a:solidFill>
                <a:effectLst/>
                <a:latin typeface="Tomorrow"/>
              </a:rPr>
              <a:t>Tableau Architecture</a:t>
            </a:r>
            <a:endParaRPr lang="en-US" b="0" i="0" dirty="0">
              <a:solidFill>
                <a:srgbClr val="333333"/>
              </a:solidFill>
              <a:effectLst/>
              <a:latin typeface="Tomorrow"/>
            </a:endParaRPr>
          </a:p>
          <a:p>
            <a:pPr algn="l"/>
            <a:r>
              <a:rPr lang="en-US" b="0" i="0" dirty="0">
                <a:solidFill>
                  <a:srgbClr val="333333"/>
                </a:solidFill>
                <a:effectLst/>
                <a:latin typeface="Tomorrow"/>
              </a:rPr>
              <a:t>Tableau Products</a:t>
            </a:r>
            <a:endParaRPr lang="en-US" b="0" i="0" dirty="0">
              <a:solidFill>
                <a:srgbClr val="333333"/>
              </a:solidFill>
              <a:effectLst/>
              <a:latin typeface="Tomorrow"/>
            </a:endParaRPr>
          </a:p>
          <a:p>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1"/>
              </a:rPr>
              <a:t>https://www.tableau.com/products/public/download</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endParaRPr lang="en-IN" dirty="0">
              <a:latin typeface="Calibri" panose="020F0502020204030204" pitchFamily="34" charset="0"/>
              <a:ea typeface="等线" panose="02010600030101010101" pitchFamily="2" charset="-122"/>
              <a:cs typeface="Times New Roman" panose="02020603050405020304" pitchFamily="18" charset="0"/>
            </a:endParaRPr>
          </a:p>
          <a:p>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2"/>
              </a:rPr>
              <a:t>https://www.guru99.com/what-is-tableau.html</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3"/>
              </a:rPr>
              <a:t>https://www.guru99.com/download-install-tableau.html</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4"/>
              </a:rPr>
              <a:t>https://www.guru99.com/tableau-vs-power-bi-difference.html</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5"/>
              </a:rPr>
              <a:t>https://www.guru99.com/tableau-data-connections.html</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6"/>
              </a:rPr>
              <a:t>https://www.guru99.com/tableau-charts-graphs-tutorial.html</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algn="l"/>
            <a:endParaRPr lang="en-US" b="0" i="0" dirty="0">
              <a:solidFill>
                <a:srgbClr val="333333"/>
              </a:solidFill>
              <a:effectLst/>
              <a:latin typeface="Tomorrow"/>
            </a:endParaRPr>
          </a:p>
        </p:txBody>
      </p:sp>
      <p:sp>
        <p:nvSpPr>
          <p:cNvPr id="2" name="Text Box 1"/>
          <p:cNvSpPr txBox="1"/>
          <p:nvPr/>
        </p:nvSpPr>
        <p:spPr>
          <a:xfrm>
            <a:off x="2487930" y="5895340"/>
            <a:ext cx="6096000" cy="368300"/>
          </a:xfrm>
          <a:prstGeom prst="rect">
            <a:avLst/>
          </a:prstGeom>
          <a:noFill/>
        </p:spPr>
        <p:txBody>
          <a:bodyPr wrap="square" rtlCol="0" anchor="t">
            <a:spAutoFit/>
          </a:bodyPr>
          <a:p>
            <a:r>
              <a:rPr lang="en-US" altLang="en-US"/>
              <a:t>https://www.geeksforgeeks.org/data-blending-in-tableau/</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582" y="97780"/>
            <a:ext cx="11444287" cy="2523768"/>
          </a:xfrm>
          <a:prstGeom prst="rect">
            <a:avLst/>
          </a:prstGeom>
          <a:noFill/>
        </p:spPr>
        <p:txBody>
          <a:bodyPr wrap="square">
            <a:spAutoFit/>
          </a:bodyPr>
          <a:lstStyle/>
          <a:p>
            <a:r>
              <a:rPr lang="en-US" sz="3200" b="1" dirty="0">
                <a:solidFill>
                  <a:srgbClr val="C00000"/>
                </a:solidFill>
                <a:highlight>
                  <a:srgbClr val="FFFF00"/>
                </a:highlight>
              </a:rPr>
              <a:t>4. Union</a:t>
            </a:r>
            <a:endParaRPr lang="en-US" sz="3200" dirty="0">
              <a:solidFill>
                <a:srgbClr val="C00000"/>
              </a:solidFill>
              <a:highlight>
                <a:srgbClr val="FFFF00"/>
              </a:highlight>
            </a:endParaRPr>
          </a:p>
          <a:p>
            <a:pPr>
              <a:buFont typeface="Arial" panose="020B0604020202020204" pitchFamily="34" charset="0"/>
              <a:buChar char="•"/>
            </a:pPr>
            <a:r>
              <a:rPr lang="en-US" b="1" dirty="0"/>
              <a:t>Definition</a:t>
            </a:r>
            <a:r>
              <a:rPr lang="en-US" dirty="0"/>
              <a:t>: A union combines data from multiple tables with the same structure (same number of columns and data types).</a:t>
            </a:r>
            <a:endParaRPr lang="en-US" dirty="0"/>
          </a:p>
          <a:p>
            <a:pPr>
              <a:buFont typeface="Arial" panose="020B0604020202020204" pitchFamily="34" charset="0"/>
              <a:buChar char="•"/>
            </a:pPr>
            <a:r>
              <a:rPr lang="en-US" b="1" dirty="0"/>
              <a:t>Process</a:t>
            </a:r>
            <a:r>
              <a:rPr lang="en-US" dirty="0"/>
              <a:t>:</a:t>
            </a:r>
            <a:endParaRPr lang="en-US" dirty="0"/>
          </a:p>
          <a:p>
            <a:pPr marL="742950" lvl="1" indent="-285750">
              <a:buFont typeface="Arial" panose="020B0604020202020204" pitchFamily="34" charset="0"/>
              <a:buChar char="•"/>
            </a:pPr>
            <a:r>
              <a:rPr lang="en-US" dirty="0"/>
              <a:t>In the data connection window, drag one table over another in the same data source.</a:t>
            </a:r>
            <a:endParaRPr lang="en-US" dirty="0"/>
          </a:p>
          <a:p>
            <a:pPr marL="742950" lvl="1" indent="-285750">
              <a:buFont typeface="Arial" panose="020B0604020202020204" pitchFamily="34" charset="0"/>
              <a:buChar char="•"/>
            </a:pPr>
            <a:r>
              <a:rPr lang="en-US" dirty="0"/>
              <a:t>Choose "Union" and select additional tables to include in the union.</a:t>
            </a:r>
            <a:endParaRPr lang="en-US" dirty="0"/>
          </a:p>
          <a:p>
            <a:pPr>
              <a:buFont typeface="Arial" panose="020B0604020202020204" pitchFamily="34" charset="0"/>
              <a:buChar char="•"/>
            </a:pPr>
            <a:r>
              <a:rPr lang="en-US" b="1" dirty="0"/>
              <a:t>Use Case</a:t>
            </a:r>
            <a:r>
              <a:rPr lang="en-US" dirty="0"/>
              <a:t>: Useful when you have multiple datasets (like sales data from different regions) that share the same columns.</a:t>
            </a:r>
            <a:endParaRPr lang="en-US" dirty="0"/>
          </a:p>
        </p:txBody>
      </p:sp>
      <p:pic>
        <p:nvPicPr>
          <p:cNvPr id="1433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8582" y="2621548"/>
            <a:ext cx="5043488" cy="35538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22898" y="6113889"/>
            <a:ext cx="11301412" cy="369332"/>
          </a:xfrm>
          <a:prstGeom prst="rect">
            <a:avLst/>
          </a:prstGeom>
          <a:noFill/>
        </p:spPr>
        <p:txBody>
          <a:bodyPr wrap="square">
            <a:spAutoFit/>
          </a:bodyPr>
          <a:lstStyle/>
          <a:p>
            <a:r>
              <a:rPr lang="en-IN" dirty="0">
                <a:hlinkClick r:id="rId2"/>
              </a:rPr>
              <a:t>https://help.tableau.com/current/pro/desktop/en-us/union.htm</a:t>
            </a:r>
            <a:r>
              <a:rPr lang="en-IN" dirty="0"/>
              <a:t> </a:t>
            </a:r>
            <a:endParaRPr lang="en-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5792" y="396300"/>
            <a:ext cx="8803957" cy="4011867"/>
          </a:xfrm>
          <a:prstGeom prst="rect">
            <a:avLst/>
          </a:prstGeom>
          <a:noFill/>
        </p:spPr>
        <p:txBody>
          <a:bodyPr wrap="square">
            <a:spAutoFit/>
          </a:bodyPr>
          <a:lstStyle/>
          <a:p>
            <a:pPr>
              <a:lnSpc>
                <a:spcPct val="150000"/>
              </a:lnSpc>
            </a:pPr>
            <a:r>
              <a:rPr lang="en-US" sz="2800" b="1" dirty="0">
                <a:solidFill>
                  <a:srgbClr val="C00000"/>
                </a:solidFill>
                <a:highlight>
                  <a:srgbClr val="FFFF00"/>
                </a:highlight>
              </a:rPr>
              <a:t>Summary</a:t>
            </a:r>
            <a:endParaRPr lang="en-US" sz="2800" b="1" dirty="0">
              <a:solidFill>
                <a:srgbClr val="C00000"/>
              </a:solidFill>
              <a:highlight>
                <a:srgbClr val="FFFF00"/>
              </a:highlight>
            </a:endParaRPr>
          </a:p>
          <a:p>
            <a:pPr>
              <a:lnSpc>
                <a:spcPct val="150000"/>
              </a:lnSpc>
              <a:buFont typeface="Arial" panose="020B0604020202020204" pitchFamily="34" charset="0"/>
              <a:buChar char="•"/>
            </a:pPr>
            <a:r>
              <a:rPr lang="en-US" b="1" dirty="0"/>
              <a:t>Data Extracts vs. Live Connections</a:t>
            </a:r>
            <a:r>
              <a:rPr lang="en-US" dirty="0"/>
              <a:t>: Choose extracts for performance and offline access; live connections for real-time data.</a:t>
            </a:r>
            <a:endParaRPr lang="en-US" dirty="0"/>
          </a:p>
          <a:p>
            <a:pPr>
              <a:lnSpc>
                <a:spcPct val="150000"/>
              </a:lnSpc>
              <a:buFont typeface="Arial" panose="020B0604020202020204" pitchFamily="34" charset="0"/>
              <a:buChar char="•"/>
            </a:pPr>
            <a:endParaRPr lang="en-US" dirty="0"/>
          </a:p>
          <a:p>
            <a:pPr>
              <a:lnSpc>
                <a:spcPct val="150000"/>
              </a:lnSpc>
              <a:buFont typeface="Arial" panose="020B0604020202020204" pitchFamily="34" charset="0"/>
              <a:buChar char="•"/>
            </a:pPr>
            <a:r>
              <a:rPr lang="en-US" b="1" dirty="0"/>
              <a:t>File Formats</a:t>
            </a:r>
            <a:r>
              <a:rPr lang="en-US" dirty="0"/>
              <a:t>: Tableau supports various formats, including Excel, CSV, and SQL Server.</a:t>
            </a:r>
            <a:endParaRPr lang="en-US" dirty="0"/>
          </a:p>
          <a:p>
            <a:pPr>
              <a:lnSpc>
                <a:spcPct val="150000"/>
              </a:lnSpc>
              <a:buFont typeface="Arial" panose="020B0604020202020204" pitchFamily="34" charset="0"/>
              <a:buChar char="•"/>
            </a:pPr>
            <a:endParaRPr lang="en-US" dirty="0"/>
          </a:p>
          <a:p>
            <a:pPr>
              <a:lnSpc>
                <a:spcPct val="150000"/>
              </a:lnSpc>
              <a:buFont typeface="Arial" panose="020B0604020202020204" pitchFamily="34" charset="0"/>
              <a:buChar char="•"/>
            </a:pPr>
            <a:r>
              <a:rPr lang="en-US" b="1" dirty="0"/>
              <a:t>Combining Data Sources</a:t>
            </a:r>
            <a:r>
              <a:rPr lang="en-US" dirty="0"/>
              <a:t>: Use joins for related tables, cross-database joins for different databases, data blending for unrelated sources, and unions for similar structures.</a:t>
            </a:r>
            <a:endParaRPr lang="en-US" dirty="0"/>
          </a:p>
          <a:p>
            <a:pPr>
              <a:lnSpc>
                <a:spcPct val="150000"/>
              </a:lnSpc>
            </a:pPr>
            <a:r>
              <a:rPr lang="en-US" dirty="0"/>
              <a:t>These features make Tableau a powerful tool for data analysis and visualization!</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4353" y="412462"/>
            <a:ext cx="6097904" cy="1354217"/>
          </a:xfrm>
          <a:prstGeom prst="rect">
            <a:avLst/>
          </a:prstGeom>
          <a:noFill/>
        </p:spPr>
        <p:txBody>
          <a:bodyPr wrap="square">
            <a:spAutoFit/>
          </a:bodyPr>
          <a:lstStyle/>
          <a:p>
            <a:pPr algn="l"/>
            <a:r>
              <a:rPr lang="en-US" b="0" i="0" dirty="0">
                <a:solidFill>
                  <a:srgbClr val="333333"/>
                </a:solidFill>
                <a:effectLst/>
                <a:latin typeface="Tomorrow"/>
              </a:rPr>
              <a:t> </a:t>
            </a:r>
            <a:r>
              <a:rPr lang="en-US" sz="2800" b="0" i="0" u="none" strike="noStrike" dirty="0">
                <a:solidFill>
                  <a:srgbClr val="C00000"/>
                </a:solidFill>
                <a:effectLst/>
                <a:highlight>
                  <a:srgbClr val="FFFF00"/>
                </a:highlight>
                <a:latin typeface="Tomorrow"/>
              </a:rPr>
              <a:t>Organizing and Simplify Data</a:t>
            </a:r>
            <a:endParaRPr lang="en-US" sz="2800" b="0" i="0" dirty="0">
              <a:solidFill>
                <a:srgbClr val="C00000"/>
              </a:solidFill>
              <a:effectLst/>
              <a:highlight>
                <a:srgbClr val="FFFF00"/>
              </a:highlight>
              <a:latin typeface="Tomorrow"/>
            </a:endParaRPr>
          </a:p>
          <a:p>
            <a:pPr algn="l"/>
            <a:r>
              <a:rPr lang="en-US" b="0" i="0" dirty="0">
                <a:solidFill>
                  <a:srgbClr val="333333"/>
                </a:solidFill>
                <a:effectLst/>
                <a:latin typeface="Tomorrow"/>
              </a:rPr>
              <a:t> </a:t>
            </a:r>
            <a:r>
              <a:rPr lang="en-US" b="0" i="0" u="none" strike="noStrike" dirty="0">
                <a:solidFill>
                  <a:srgbClr val="4CAF50"/>
                </a:solidFill>
                <a:effectLst/>
                <a:latin typeface="Tomorrow"/>
              </a:rPr>
              <a:t>Sort Data</a:t>
            </a:r>
            <a:endParaRPr lang="en-US" b="0" i="0" dirty="0">
              <a:solidFill>
                <a:srgbClr val="333333"/>
              </a:solidFill>
              <a:effectLst/>
              <a:latin typeface="Tomorrow"/>
            </a:endParaRPr>
          </a:p>
          <a:p>
            <a:pPr algn="l"/>
            <a:r>
              <a:rPr lang="en-US" b="0" i="0" u="none" strike="noStrike" dirty="0">
                <a:solidFill>
                  <a:srgbClr val="4CAF50"/>
                </a:solidFill>
                <a:effectLst/>
                <a:latin typeface="Tomorrow"/>
              </a:rPr>
              <a:t>Types of Filters</a:t>
            </a:r>
            <a:r>
              <a:rPr lang="en-US" b="0" i="0" dirty="0">
                <a:solidFill>
                  <a:srgbClr val="333333"/>
                </a:solidFill>
                <a:effectLst/>
                <a:latin typeface="Tomorrow"/>
              </a:rPr>
              <a:t> </a:t>
            </a:r>
            <a:endParaRPr lang="en-US" b="0" i="0" dirty="0">
              <a:solidFill>
                <a:srgbClr val="333333"/>
              </a:solidFill>
              <a:effectLst/>
              <a:latin typeface="Tomorrow"/>
            </a:endParaRPr>
          </a:p>
          <a:p>
            <a:pPr algn="l"/>
            <a:r>
              <a:rPr lang="en-US" b="0" i="0" u="none" strike="noStrike" dirty="0">
                <a:solidFill>
                  <a:srgbClr val="4CAF50"/>
                </a:solidFill>
                <a:effectLst/>
                <a:latin typeface="Tomorrow"/>
              </a:rPr>
              <a:t>Building Groups ,Sets ,Hierarchies</a:t>
            </a:r>
            <a:r>
              <a:rPr lang="en-US" b="0" i="0" dirty="0">
                <a:solidFill>
                  <a:srgbClr val="333333"/>
                </a:solidFill>
                <a:effectLst/>
                <a:latin typeface="Tomorrow"/>
              </a:rPr>
              <a:t> </a:t>
            </a:r>
            <a:endParaRPr lang="en-US" b="0" i="0" dirty="0">
              <a:solidFill>
                <a:srgbClr val="333333"/>
              </a:solidFill>
              <a:effectLst/>
              <a:latin typeface="Tomorrow"/>
            </a:endParaRPr>
          </a:p>
        </p:txBody>
      </p:sp>
      <p:sp>
        <p:nvSpPr>
          <p:cNvPr id="5" name="TextBox 4"/>
          <p:cNvSpPr txBox="1"/>
          <p:nvPr/>
        </p:nvSpPr>
        <p:spPr>
          <a:xfrm>
            <a:off x="534353" y="1992481"/>
            <a:ext cx="6097904" cy="4062651"/>
          </a:xfrm>
          <a:prstGeom prst="rect">
            <a:avLst/>
          </a:prstGeom>
          <a:noFill/>
        </p:spPr>
        <p:txBody>
          <a:bodyPr wrap="square">
            <a:spAutoFit/>
          </a:bodyPr>
          <a:lstStyle/>
          <a:p>
            <a:r>
              <a:rPr lang="en-US" sz="2400" b="1" dirty="0">
                <a:solidFill>
                  <a:srgbClr val="C00000"/>
                </a:solidFill>
              </a:rPr>
              <a:t>1. Sorting Data</a:t>
            </a:r>
            <a:endParaRPr lang="en-US" sz="2400" b="1" dirty="0">
              <a:solidFill>
                <a:srgbClr val="C00000"/>
              </a:solidFill>
            </a:endParaRPr>
          </a:p>
          <a:p>
            <a:pPr>
              <a:buFont typeface="Arial" panose="020B0604020202020204" pitchFamily="34" charset="0"/>
              <a:buChar char="•"/>
            </a:pPr>
            <a:r>
              <a:rPr lang="en-US" b="1" dirty="0"/>
              <a:t>Definition</a:t>
            </a:r>
            <a:r>
              <a:rPr lang="en-US" dirty="0"/>
              <a:t>: Sorting allows you to arrange data in a specific order (ascending or descending) based on one or more fields.</a:t>
            </a:r>
            <a:endParaRPr lang="en-US" dirty="0"/>
          </a:p>
          <a:p>
            <a:pPr>
              <a:buFont typeface="Arial" panose="020B0604020202020204" pitchFamily="34" charset="0"/>
              <a:buChar char="•"/>
            </a:pPr>
            <a:r>
              <a:rPr lang="en-US" b="1" dirty="0"/>
              <a:t>How to Sort</a:t>
            </a:r>
            <a:r>
              <a:rPr lang="en-US" dirty="0"/>
              <a:t>:</a:t>
            </a:r>
            <a:endParaRPr lang="en-US" dirty="0"/>
          </a:p>
          <a:p>
            <a:pPr marL="742950" lvl="1" indent="-285750">
              <a:buFont typeface="Arial" panose="020B0604020202020204" pitchFamily="34" charset="0"/>
              <a:buChar char="•"/>
            </a:pPr>
            <a:r>
              <a:rPr lang="en-US" b="1" dirty="0"/>
              <a:t>Sort in a Visualization</a:t>
            </a:r>
            <a:r>
              <a:rPr lang="en-US" dirty="0"/>
              <a:t>: Click on the field in the Rows or Columns shelf and select the sort icon (ascending or descending).</a:t>
            </a:r>
            <a:endParaRPr lang="en-US" dirty="0"/>
          </a:p>
          <a:p>
            <a:pPr marL="742950" lvl="1" indent="-285750">
              <a:buFont typeface="Arial" panose="020B0604020202020204" pitchFamily="34" charset="0"/>
              <a:buChar char="•"/>
            </a:pPr>
            <a:r>
              <a:rPr lang="en-US" b="1" dirty="0"/>
              <a:t>Sort Dialog</a:t>
            </a:r>
            <a:r>
              <a:rPr lang="en-US" dirty="0"/>
              <a:t>: Right-click a dimension or measure in the Data pane, select "Sort," and specify your sorting preferences (by field, manual order, etc.).</a:t>
            </a:r>
            <a:endParaRPr lang="en-US" dirty="0"/>
          </a:p>
          <a:p>
            <a:pPr>
              <a:buFont typeface="Arial" panose="020B0604020202020204" pitchFamily="34" charset="0"/>
              <a:buChar char="•"/>
            </a:pPr>
            <a:r>
              <a:rPr lang="en-US" b="1" dirty="0"/>
              <a:t>Use Case</a:t>
            </a:r>
            <a:r>
              <a:rPr lang="en-US" dirty="0"/>
              <a:t>: Sorting is useful for displaying top or bottom performers (e.g., top 10 products by sales) or organizing categories in a meaningful way.</a:t>
            </a:r>
            <a:endParaRPr lang="en-US" dirty="0"/>
          </a:p>
        </p:txBody>
      </p:sp>
      <p:sp>
        <p:nvSpPr>
          <p:cNvPr id="7" name="TextBox 6"/>
          <p:cNvSpPr txBox="1"/>
          <p:nvPr/>
        </p:nvSpPr>
        <p:spPr>
          <a:xfrm>
            <a:off x="557213" y="6076206"/>
            <a:ext cx="10652760" cy="369332"/>
          </a:xfrm>
          <a:prstGeom prst="rect">
            <a:avLst/>
          </a:prstGeom>
          <a:noFill/>
        </p:spPr>
        <p:txBody>
          <a:bodyPr wrap="square">
            <a:spAutoFit/>
          </a:bodyPr>
          <a:lstStyle/>
          <a:p>
            <a:r>
              <a:rPr lang="en-IN" dirty="0">
                <a:hlinkClick r:id="rId1"/>
              </a:rPr>
              <a:t>https://help.tableau.com/current/reader/desktop/en-us/reader_sort.htm</a:t>
            </a:r>
            <a:r>
              <a:rPr lang="en-IN" dirty="0"/>
              <a:t> </a:t>
            </a:r>
            <a:endParaRPr lang="en-IN"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08598"/>
            <a:ext cx="5760720" cy="3916279"/>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6360" y="4254972"/>
            <a:ext cx="2133600" cy="21379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4015" y="213360"/>
            <a:ext cx="11448415" cy="5815965"/>
          </a:xfrm>
          <a:prstGeom prst="rect">
            <a:avLst/>
          </a:prstGeom>
          <a:noFill/>
        </p:spPr>
        <p:txBody>
          <a:bodyPr wrap="square">
            <a:spAutoFit/>
          </a:bodyPr>
          <a:lstStyle/>
          <a:p>
            <a:r>
              <a:rPr lang="en-US" sz="3200" b="1" dirty="0">
                <a:solidFill>
                  <a:srgbClr val="C00000"/>
                </a:solidFill>
                <a:highlight>
                  <a:srgbClr val="FFFF00"/>
                </a:highlight>
              </a:rPr>
              <a:t>2. Types of Filters</a:t>
            </a:r>
            <a:endParaRPr lang="en-US" sz="3200" b="1" dirty="0">
              <a:solidFill>
                <a:srgbClr val="C00000"/>
              </a:solidFill>
              <a:highlight>
                <a:srgbClr val="FFFF00"/>
              </a:highlight>
            </a:endParaRPr>
          </a:p>
          <a:p>
            <a:r>
              <a:rPr lang="en-US" sz="2000" dirty="0"/>
              <a:t>Filters allow you to limit the data displayed in your visualizations. Here are the main types:</a:t>
            </a:r>
            <a:endParaRPr lang="en-US" sz="2000" dirty="0"/>
          </a:p>
          <a:p>
            <a:pPr>
              <a:buFont typeface="+mj-lt"/>
              <a:buAutoNum type="arabicPeriod"/>
            </a:pPr>
            <a:r>
              <a:rPr lang="en-US" sz="2000" b="1" dirty="0">
                <a:solidFill>
                  <a:srgbClr val="C00000"/>
                </a:solidFill>
              </a:rPr>
              <a:t>Dimension Filters</a:t>
            </a:r>
            <a:endParaRPr lang="en-US" sz="2000" dirty="0">
              <a:solidFill>
                <a:srgbClr val="C00000"/>
              </a:solidFill>
            </a:endParaRPr>
          </a:p>
          <a:p>
            <a:pPr marL="742950" lvl="1" indent="-285750">
              <a:buFont typeface="+mj-lt"/>
              <a:buAutoNum type="arabicPeriod"/>
            </a:pPr>
            <a:r>
              <a:rPr lang="en-US" sz="2000" b="1" dirty="0"/>
              <a:t>Definition</a:t>
            </a:r>
            <a:r>
              <a:rPr lang="en-US" sz="2000" dirty="0"/>
              <a:t>: Filters applied to categorical fields (dimensions).</a:t>
            </a:r>
            <a:endParaRPr lang="en-US" sz="2000" dirty="0"/>
          </a:p>
          <a:p>
            <a:pPr marL="742950" lvl="1" indent="-285750">
              <a:buFont typeface="+mj-lt"/>
              <a:buAutoNum type="arabicPeriod"/>
            </a:pPr>
            <a:r>
              <a:rPr lang="en-US" sz="2000" b="1" dirty="0"/>
              <a:t>Usage</a:t>
            </a:r>
            <a:r>
              <a:rPr lang="en-US" sz="2000" dirty="0"/>
              <a:t>: Used to include/exclude specific categories (e.g., filtering to show only certain regions).</a:t>
            </a:r>
            <a:endParaRPr lang="en-US" sz="2000" dirty="0"/>
          </a:p>
          <a:p>
            <a:pPr>
              <a:buFont typeface="+mj-lt"/>
              <a:buAutoNum type="arabicPeriod"/>
            </a:pPr>
            <a:r>
              <a:rPr lang="en-US" sz="2000" b="1" dirty="0">
                <a:solidFill>
                  <a:srgbClr val="C00000"/>
                </a:solidFill>
              </a:rPr>
              <a:t>Measure Filters</a:t>
            </a:r>
            <a:endParaRPr lang="en-US" sz="2000" dirty="0">
              <a:solidFill>
                <a:srgbClr val="C00000"/>
              </a:solidFill>
            </a:endParaRPr>
          </a:p>
          <a:p>
            <a:pPr marL="742950" lvl="1" indent="-285750">
              <a:buFont typeface="+mj-lt"/>
              <a:buAutoNum type="arabicPeriod"/>
            </a:pPr>
            <a:r>
              <a:rPr lang="en-US" sz="2000" b="1" dirty="0"/>
              <a:t>Definition</a:t>
            </a:r>
            <a:r>
              <a:rPr lang="en-US" sz="2000" dirty="0"/>
              <a:t>: Filters applied to quantitative fields (measures).</a:t>
            </a:r>
            <a:endParaRPr lang="en-US" sz="2000" dirty="0"/>
          </a:p>
          <a:p>
            <a:pPr marL="742950" lvl="1" indent="-285750">
              <a:buFont typeface="+mj-lt"/>
              <a:buAutoNum type="arabicPeriod"/>
            </a:pPr>
            <a:r>
              <a:rPr lang="en-US" sz="2000" b="1" dirty="0"/>
              <a:t>Usage</a:t>
            </a:r>
            <a:r>
              <a:rPr lang="en-US" sz="2000" dirty="0"/>
              <a:t>: Used to set thresholds (e.g., showing only sales greater than $10,000).</a:t>
            </a:r>
            <a:endParaRPr lang="en-US" sz="2000" dirty="0"/>
          </a:p>
          <a:p>
            <a:pPr>
              <a:buFont typeface="+mj-lt"/>
              <a:buAutoNum type="arabicPeriod"/>
            </a:pPr>
            <a:r>
              <a:rPr lang="en-US" sz="2000" b="1" dirty="0">
                <a:solidFill>
                  <a:srgbClr val="C00000"/>
                </a:solidFill>
              </a:rPr>
              <a:t>Context Filters</a:t>
            </a:r>
            <a:r>
              <a:rPr lang="en-US" sz="2000" b="1" dirty="0">
                <a:solidFill>
                  <a:srgbClr val="00B0F0"/>
                </a:solidFill>
              </a:rPr>
              <a:t> https://www.tutorialspoint.com/tableau/tableau_context_filters.htm</a:t>
            </a:r>
            <a:r>
              <a:rPr lang="en-US" sz="2000" b="1" dirty="0">
                <a:solidFill>
                  <a:srgbClr val="C00000"/>
                </a:solidFill>
              </a:rPr>
              <a:t> </a:t>
            </a:r>
            <a:endParaRPr lang="en-US" sz="2000" b="1" dirty="0">
              <a:solidFill>
                <a:srgbClr val="C00000"/>
              </a:solidFill>
            </a:endParaRPr>
          </a:p>
          <a:p>
            <a:pPr marL="742950" lvl="1" indent="-285750">
              <a:buFont typeface="+mj-lt"/>
              <a:buAutoNum type="arabicPeriod"/>
            </a:pPr>
            <a:r>
              <a:rPr lang="en-US" sz="2000" b="1" dirty="0"/>
              <a:t>Definition</a:t>
            </a:r>
            <a:r>
              <a:rPr lang="en-US" sz="2000" dirty="0"/>
              <a:t>: Filters that establish a context for other filters.</a:t>
            </a:r>
            <a:endParaRPr lang="en-US" sz="2000" dirty="0"/>
          </a:p>
          <a:p>
            <a:pPr marL="742950" lvl="1" indent="-285750">
              <a:buFont typeface="+mj-lt"/>
              <a:buAutoNum type="arabicPeriod"/>
            </a:pPr>
            <a:r>
              <a:rPr lang="en-US" sz="2000" b="1" dirty="0"/>
              <a:t>Usage</a:t>
            </a:r>
            <a:r>
              <a:rPr lang="en-US" sz="2000" dirty="0"/>
              <a:t>: Once a context filter is applied, other filters are processed in relation to it (e.g., filtering to a specific year before applying product filters).</a:t>
            </a:r>
            <a:endParaRPr lang="en-US" sz="2000" dirty="0"/>
          </a:p>
          <a:p>
            <a:pPr>
              <a:buFont typeface="+mj-lt"/>
              <a:buAutoNum type="arabicPeriod"/>
            </a:pPr>
            <a:r>
              <a:rPr lang="en-US" sz="2000" b="1" dirty="0">
                <a:solidFill>
                  <a:srgbClr val="C00000"/>
                </a:solidFill>
              </a:rPr>
              <a:t>Top N Filters</a:t>
            </a:r>
            <a:endParaRPr lang="en-US" sz="2000" dirty="0">
              <a:solidFill>
                <a:srgbClr val="C00000"/>
              </a:solidFill>
            </a:endParaRPr>
          </a:p>
          <a:p>
            <a:pPr marL="742950" lvl="1" indent="-285750">
              <a:buFont typeface="+mj-lt"/>
              <a:buAutoNum type="arabicPeriod"/>
            </a:pPr>
            <a:r>
              <a:rPr lang="en-US" sz="2000" b="1" dirty="0"/>
              <a:t>Definition</a:t>
            </a:r>
            <a:r>
              <a:rPr lang="en-US" sz="2000" dirty="0"/>
              <a:t>: Filters that show only the top or bottom N items based on a measure.</a:t>
            </a:r>
            <a:endParaRPr lang="en-US" sz="2000" dirty="0"/>
          </a:p>
          <a:p>
            <a:pPr marL="742950" lvl="1" indent="-285750">
              <a:buFont typeface="+mj-lt"/>
              <a:buAutoNum type="arabicPeriod"/>
            </a:pPr>
            <a:r>
              <a:rPr lang="en-US" sz="2000" b="1" dirty="0"/>
              <a:t>Usage</a:t>
            </a:r>
            <a:r>
              <a:rPr lang="en-US" sz="2000" dirty="0"/>
              <a:t>: Useful for quickly identifying top products or regions by sales or profit.</a:t>
            </a:r>
            <a:endParaRPr lang="en-US" sz="2000" dirty="0"/>
          </a:p>
          <a:p>
            <a:pPr>
              <a:buFont typeface="+mj-lt"/>
              <a:buAutoNum type="arabicPeriod"/>
            </a:pPr>
            <a:r>
              <a:rPr lang="en-US" sz="2000" b="1" dirty="0">
                <a:solidFill>
                  <a:srgbClr val="C00000"/>
                </a:solidFill>
              </a:rPr>
              <a:t>Relative Date Filters</a:t>
            </a:r>
            <a:endParaRPr lang="en-US" sz="2000" dirty="0">
              <a:solidFill>
                <a:srgbClr val="C00000"/>
              </a:solidFill>
            </a:endParaRPr>
          </a:p>
          <a:p>
            <a:pPr marL="742950" lvl="1" indent="-285750">
              <a:buFont typeface="+mj-lt"/>
              <a:buAutoNum type="arabicPeriod"/>
            </a:pPr>
            <a:r>
              <a:rPr lang="en-US" sz="2000" b="1" dirty="0"/>
              <a:t>Definition</a:t>
            </a:r>
            <a:r>
              <a:rPr lang="en-US" sz="2000" dirty="0"/>
              <a:t>: Filters that limit data to a specific time period (e.g., last 7 days, last quarter).</a:t>
            </a:r>
            <a:endParaRPr lang="en-US" sz="2000" dirty="0"/>
          </a:p>
          <a:p>
            <a:pPr marL="742950" lvl="1" indent="-285750">
              <a:buFont typeface="+mj-lt"/>
              <a:buAutoNum type="arabicPeriod"/>
            </a:pPr>
            <a:r>
              <a:rPr lang="en-US" sz="2000" b="1" dirty="0"/>
              <a:t>Usage</a:t>
            </a:r>
            <a:r>
              <a:rPr lang="en-US" sz="2000" dirty="0"/>
              <a:t>: Useful for time-sensitive analysis.</a:t>
            </a:r>
            <a:endParaRPr lang="en-US" sz="2000" dirty="0"/>
          </a:p>
        </p:txBody>
      </p:sp>
      <p:sp>
        <p:nvSpPr>
          <p:cNvPr id="7" name="TextBox 6"/>
          <p:cNvSpPr txBox="1"/>
          <p:nvPr/>
        </p:nvSpPr>
        <p:spPr>
          <a:xfrm>
            <a:off x="448945" y="6029325"/>
            <a:ext cx="11067415" cy="368300"/>
          </a:xfrm>
          <a:prstGeom prst="rect">
            <a:avLst/>
          </a:prstGeom>
          <a:noFill/>
        </p:spPr>
        <p:txBody>
          <a:bodyPr wrap="square">
            <a:spAutoFit/>
          </a:bodyPr>
          <a:lstStyle/>
          <a:p>
            <a:pPr algn="l"/>
            <a:r>
              <a:rPr lang="en-IN" b="0" i="0" dirty="0">
                <a:solidFill>
                  <a:srgbClr val="333333"/>
                </a:solidFill>
                <a:effectLst/>
                <a:latin typeface="Merriweather" panose="00000500000000000000" pitchFamily="2" charset="0"/>
              </a:rPr>
              <a:t>Extract filters, Data source filters, </a:t>
            </a:r>
            <a:r>
              <a:rPr lang="en-IN" dirty="0">
                <a:solidFill>
                  <a:srgbClr val="333333"/>
                </a:solidFill>
                <a:latin typeface="Merriweather" panose="00000500000000000000" pitchFamily="2" charset="0"/>
              </a:rPr>
              <a:t>Table calculation filter, </a:t>
            </a:r>
            <a:r>
              <a:rPr lang="en-IN" b="0" i="0" dirty="0">
                <a:solidFill>
                  <a:srgbClr val="333333"/>
                </a:solidFill>
                <a:effectLst/>
                <a:latin typeface="Merriweather" panose="00000500000000000000" pitchFamily="2" charset="0"/>
              </a:rPr>
              <a:t>Wildcard filter</a:t>
            </a:r>
            <a:r>
              <a:rPr lang="en-IN" dirty="0">
                <a:solidFill>
                  <a:srgbClr val="333333"/>
                </a:solidFill>
                <a:latin typeface="Merriweather" panose="00000500000000000000" pitchFamily="2" charset="0"/>
              </a:rPr>
              <a:t>, Filter action </a:t>
            </a:r>
            <a:endParaRPr lang="en-IN" b="0" i="0" dirty="0">
              <a:solidFill>
                <a:srgbClr val="333333"/>
              </a:solidFill>
              <a:effectLst/>
              <a:latin typeface="Merriweather" panose="00000500000000000000" pitchFamily="2"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1783715" y="992505"/>
            <a:ext cx="6142355" cy="484759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82600" y="193675"/>
            <a:ext cx="8153400" cy="4500245"/>
          </a:xfrm>
          <a:prstGeom prst="rect">
            <a:avLst/>
          </a:prstGeom>
        </p:spPr>
        <p:txBody>
          <a:bodyPr wrap="square">
            <a:spAutoFit/>
          </a:bodyPr>
          <a:p>
            <a:pPr marL="0" indent="0">
              <a:spcBef>
                <a:spcPts val="500"/>
              </a:spcBef>
              <a:spcAft>
                <a:spcPts val="1000"/>
              </a:spcAft>
            </a:pPr>
            <a:r>
              <a:rPr sz="1600" b="0" i="0">
                <a:solidFill>
                  <a:srgbClr val="001D35"/>
                </a:solidFill>
                <a:latin typeface="Google Sans"/>
                <a:ea typeface="Google Sans"/>
              </a:rPr>
              <a:t>1. Extract Filters: Applied when creating an extract from a data source, these filters remove data that is not needed for the analysis, improving performance. </a:t>
            </a:r>
            <a:endParaRPr sz="1600" b="0" i="0">
              <a:solidFill>
                <a:srgbClr val="001D35"/>
              </a:solidFill>
              <a:latin typeface="Google Sans"/>
              <a:ea typeface="Google Sans"/>
            </a:endParaRPr>
          </a:p>
          <a:p>
            <a:pPr marL="0" indent="0">
              <a:spcBef>
                <a:spcPts val="500"/>
              </a:spcBef>
              <a:spcAft>
                <a:spcPts val="1000"/>
              </a:spcAft>
            </a:pPr>
            <a:r>
              <a:rPr sz="1600" b="0" i="0">
                <a:solidFill>
                  <a:srgbClr val="001D35"/>
                </a:solidFill>
                <a:latin typeface="Google Sans"/>
                <a:ea typeface="Google Sans"/>
              </a:rPr>
              <a:t>2. Data Source Filters: These filters are applied at the data source level and are used to restrict the data that is brought into Tableau before any other filters are applied. </a:t>
            </a:r>
            <a:endParaRPr sz="1600" b="0" i="0">
              <a:solidFill>
                <a:srgbClr val="001D35"/>
              </a:solidFill>
              <a:latin typeface="Google Sans"/>
              <a:ea typeface="Google Sans"/>
            </a:endParaRPr>
          </a:p>
          <a:p>
            <a:pPr marL="0" indent="0">
              <a:spcBef>
                <a:spcPts val="500"/>
              </a:spcBef>
              <a:spcAft>
                <a:spcPts val="1000"/>
              </a:spcAft>
            </a:pPr>
            <a:r>
              <a:rPr sz="1600" b="0" i="0">
                <a:solidFill>
                  <a:srgbClr val="001D35"/>
                </a:solidFill>
                <a:latin typeface="Google Sans"/>
                <a:ea typeface="Google Sans"/>
              </a:rPr>
              <a:t>3. Context Filters: These filters are applied to the data table before any other filters, effectively defining a subset of data for the analysis. </a:t>
            </a:r>
            <a:endParaRPr sz="1600" b="0" i="0">
              <a:solidFill>
                <a:srgbClr val="001D35"/>
              </a:solidFill>
              <a:latin typeface="Google Sans"/>
              <a:ea typeface="Google Sans"/>
            </a:endParaRPr>
          </a:p>
          <a:p>
            <a:pPr marL="0" indent="0">
              <a:spcBef>
                <a:spcPts val="500"/>
              </a:spcBef>
              <a:spcAft>
                <a:spcPts val="1000"/>
              </a:spcAft>
            </a:pPr>
            <a:r>
              <a:rPr sz="1600" b="0" i="0">
                <a:solidFill>
                  <a:srgbClr val="001D35"/>
                </a:solidFill>
                <a:latin typeface="Google Sans"/>
                <a:ea typeface="Google Sans"/>
              </a:rPr>
              <a:t>4. Dimension Filters: These filters allow you to select or exclude specific values within a dimension (e.g., regions, categories). </a:t>
            </a:r>
            <a:endParaRPr sz="1600" b="0" i="0">
              <a:solidFill>
                <a:srgbClr val="001D35"/>
              </a:solidFill>
              <a:latin typeface="Google Sans"/>
              <a:ea typeface="Google Sans"/>
            </a:endParaRPr>
          </a:p>
          <a:p>
            <a:pPr marL="0" indent="0">
              <a:spcBef>
                <a:spcPts val="500"/>
              </a:spcBef>
              <a:spcAft>
                <a:spcPts val="1000"/>
              </a:spcAft>
            </a:pPr>
            <a:r>
              <a:rPr sz="1600" b="0" i="0">
                <a:solidFill>
                  <a:srgbClr val="001D35"/>
                </a:solidFill>
                <a:latin typeface="Google Sans"/>
                <a:ea typeface="Google Sans"/>
              </a:rPr>
              <a:t>5. Measure Filters: These filters are used to filter based on the values of measures (e.g., sales, profit). </a:t>
            </a:r>
            <a:endParaRPr sz="1600" b="0" i="0">
              <a:solidFill>
                <a:srgbClr val="001D35"/>
              </a:solidFill>
              <a:latin typeface="Google Sans"/>
              <a:ea typeface="Google Sans"/>
            </a:endParaRPr>
          </a:p>
          <a:p>
            <a:pPr marL="0" indent="0">
              <a:spcBef>
                <a:spcPts val="500"/>
              </a:spcBef>
              <a:spcAft>
                <a:spcPts val="1000"/>
              </a:spcAft>
            </a:pPr>
            <a:r>
              <a:rPr sz="1600" b="0" i="0">
                <a:solidFill>
                  <a:srgbClr val="001D35"/>
                </a:solidFill>
                <a:latin typeface="Google Sans"/>
                <a:ea typeface="Google Sans"/>
              </a:rPr>
              <a:t>6. Table Calculation Filters: These filters are applied after all other filters and allow you to filter data based on the results of table calculations. </a:t>
            </a:r>
            <a:endParaRPr sz="1600" b="0" i="0">
              <a:solidFill>
                <a:srgbClr val="001D35"/>
              </a:solidFill>
              <a:latin typeface="Google Sans"/>
              <a:ea typeface="Google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7190" y="159335"/>
            <a:ext cx="4762500" cy="455295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6430" y="436245"/>
            <a:ext cx="3733800" cy="35623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77202" y="5254675"/>
            <a:ext cx="10049827" cy="369332"/>
          </a:xfrm>
          <a:prstGeom prst="rect">
            <a:avLst/>
          </a:prstGeom>
          <a:noFill/>
        </p:spPr>
        <p:txBody>
          <a:bodyPr wrap="square">
            <a:spAutoFit/>
          </a:bodyPr>
          <a:lstStyle/>
          <a:p>
            <a:r>
              <a:rPr lang="en-IN" dirty="0">
                <a:hlinkClick r:id="rId3"/>
              </a:rPr>
              <a:t>https://help.tableau.com/current/pro/desktop/en-us/filtering.htm</a:t>
            </a:r>
            <a:r>
              <a:rPr lang="en-IN" dirty="0"/>
              <a:t> </a:t>
            </a:r>
            <a:endParaRPr lang="en-IN" dirty="0"/>
          </a:p>
        </p:txBody>
      </p:sp>
      <p:sp>
        <p:nvSpPr>
          <p:cNvPr id="2" name="Text Box 1"/>
          <p:cNvSpPr txBox="1"/>
          <p:nvPr/>
        </p:nvSpPr>
        <p:spPr>
          <a:xfrm>
            <a:off x="476885" y="5624195"/>
            <a:ext cx="8343265" cy="368300"/>
          </a:xfrm>
          <a:prstGeom prst="rect">
            <a:avLst/>
          </a:prstGeom>
          <a:noFill/>
        </p:spPr>
        <p:txBody>
          <a:bodyPr wrap="square" rtlCol="0" anchor="t">
            <a:spAutoFit/>
          </a:bodyPr>
          <a:p>
            <a:r>
              <a:rPr lang="en-US">
                <a:solidFill>
                  <a:srgbClr val="00B0F0"/>
                </a:solidFill>
              </a:rPr>
              <a:t>https://help.tableau.com/current/pro/desktop/en-us/filtering_context.htm</a:t>
            </a:r>
            <a:endParaRPr lang="en-US">
              <a:solidFill>
                <a:srgbClr val="00B0F0"/>
              </a:solidFill>
            </a:endParaRPr>
          </a:p>
        </p:txBody>
      </p:sp>
      <p:sp>
        <p:nvSpPr>
          <p:cNvPr id="4" name="Text Box 3"/>
          <p:cNvSpPr txBox="1"/>
          <p:nvPr/>
        </p:nvSpPr>
        <p:spPr>
          <a:xfrm>
            <a:off x="591185" y="5908675"/>
            <a:ext cx="8395335" cy="368300"/>
          </a:xfrm>
          <a:prstGeom prst="rect">
            <a:avLst/>
          </a:prstGeom>
          <a:noFill/>
        </p:spPr>
        <p:txBody>
          <a:bodyPr wrap="square" rtlCol="0" anchor="t">
            <a:spAutoFit/>
          </a:bodyPr>
          <a:p>
            <a:r>
              <a:rPr lang="en-US">
                <a:solidFill>
                  <a:srgbClr val="00B0F0"/>
                </a:solidFill>
              </a:rPr>
              <a:t>https://help.tableau.com/current/pro/desktop/en-us/order_of_operations.htm</a:t>
            </a:r>
            <a:endParaRPr lang="en-US">
              <a:solidFill>
                <a:srgbClr val="00B0F0"/>
              </a:solidFill>
            </a:endParaRPr>
          </a:p>
        </p:txBody>
      </p:sp>
      <p:sp>
        <p:nvSpPr>
          <p:cNvPr id="5" name="Text Box 4"/>
          <p:cNvSpPr txBox="1"/>
          <p:nvPr/>
        </p:nvSpPr>
        <p:spPr>
          <a:xfrm>
            <a:off x="591185" y="4886325"/>
            <a:ext cx="6096000" cy="368300"/>
          </a:xfrm>
          <a:prstGeom prst="rect">
            <a:avLst/>
          </a:prstGeom>
          <a:noFill/>
        </p:spPr>
        <p:txBody>
          <a:bodyPr wrap="square" rtlCol="0" anchor="t">
            <a:spAutoFit/>
          </a:bodyPr>
          <a:p>
            <a:r>
              <a:rPr lang="en-US"/>
              <a:t>https://www.javatpoint.com/tableau-condition-filters</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60020" y="153353"/>
            <a:ext cx="6396990" cy="5877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rPr>
              <a:t>3. Building Groups, Sets, and Hierarchies</a:t>
            </a:r>
            <a:endPar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latin typeface="Arial" panose="020B0604020202020204" pitchFamily="34" charset="0"/>
              </a:rPr>
              <a:t>Groups</a:t>
            </a:r>
            <a:endParaRPr kumimoji="0" lang="en-US" altLang="en-US" sz="2400" b="1" i="0" u="none" strike="noStrike" cap="none" normalizeH="0" baseline="0" dirty="0">
              <a:ln>
                <a:noFill/>
              </a:ln>
              <a:solidFill>
                <a:srgbClr val="C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Definition</a:t>
            </a:r>
            <a:r>
              <a:rPr kumimoji="0" lang="en-US" altLang="en-US" sz="2400" b="0" i="0" u="none" strike="noStrike" cap="none" normalizeH="0" baseline="0" dirty="0">
                <a:ln>
                  <a:noFill/>
                </a:ln>
                <a:solidFill>
                  <a:schemeClr val="tx1"/>
                </a:solidFill>
                <a:effectLst/>
                <a:latin typeface="Arial" panose="020B0604020202020204" pitchFamily="34" charset="0"/>
              </a:rPr>
              <a:t>: Groups combine multiple dimension members into a single category for simplified analysis.</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How to Create a Group</a:t>
            </a:r>
            <a:r>
              <a:rPr kumimoji="0" lang="en-US" altLang="en-US" sz="2400" b="0" i="0" u="none" strike="noStrike" cap="none" normalizeH="0" baseline="0" dirty="0">
                <a:ln>
                  <a:noFill/>
                </a:ln>
                <a:solidFill>
                  <a:schemeClr val="tx1"/>
                </a:solidFill>
                <a:effectLst/>
                <a:latin typeface="Arial" panose="020B0604020202020204" pitchFamily="34"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2400" b="0" i="0" u="none" strike="noStrike" cap="none" normalizeH="0" baseline="0" dirty="0">
                <a:ln>
                  <a:noFill/>
                </a:ln>
                <a:solidFill>
                  <a:schemeClr val="tx1"/>
                </a:solidFill>
                <a:effectLst/>
                <a:latin typeface="Arial" panose="020B0604020202020204" pitchFamily="34" charset="0"/>
              </a:rPr>
              <a:t>Select members in the Data pane or visualization, right-click, and choose "Group."</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Use Case</a:t>
            </a:r>
            <a:r>
              <a:rPr kumimoji="0" lang="en-US" altLang="en-US" sz="2400" b="0" i="0" u="none" strike="noStrike" cap="none" normalizeH="0" baseline="0" dirty="0">
                <a:ln>
                  <a:noFill/>
                </a:ln>
                <a:solidFill>
                  <a:schemeClr val="tx1"/>
                </a:solidFill>
                <a:effectLst/>
                <a:latin typeface="Arial" panose="020B0604020202020204" pitchFamily="34" charset="0"/>
              </a:rPr>
              <a:t>: For instance, you might group certain sub-categories into an "Electronics" category for easier reporting.</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4" name="TextBox 3"/>
          <p:cNvSpPr txBox="1"/>
          <p:nvPr/>
        </p:nvSpPr>
        <p:spPr>
          <a:xfrm>
            <a:off x="233045" y="5936070"/>
            <a:ext cx="6097904" cy="369332"/>
          </a:xfrm>
          <a:prstGeom prst="rect">
            <a:avLst/>
          </a:prstGeom>
          <a:noFill/>
        </p:spPr>
        <p:txBody>
          <a:bodyPr wrap="square">
            <a:spAutoFit/>
          </a:bodyPr>
          <a:lstStyle/>
          <a:p>
            <a:r>
              <a:rPr lang="en-IN" dirty="0">
                <a:hlinkClick r:id="rId1"/>
              </a:rPr>
              <a:t>https://hevodata.com/learn/tableau-groups/</a:t>
            </a:r>
            <a:r>
              <a:rPr lang="en-IN" dirty="0"/>
              <a:t>  Steps follow</a:t>
            </a:r>
            <a:endParaRPr lang="en-IN" dirty="0"/>
          </a:p>
        </p:txBody>
      </p:sp>
      <p:sp>
        <p:nvSpPr>
          <p:cNvPr id="5" name="AutoShape 3" descr="tableau groups: create groups step1"/>
          <p:cNvSpPr>
            <a:spLocks noChangeAspect="1" noChangeArrowheads="1"/>
          </p:cNvSpPr>
          <p:nvPr/>
        </p:nvSpPr>
        <p:spPr bwMode="auto">
          <a:xfrm>
            <a:off x="5109210" y="2502060"/>
            <a:ext cx="4049078" cy="380348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4450" y="706120"/>
            <a:ext cx="5797550" cy="544576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731" y="100281"/>
            <a:ext cx="7040880" cy="476948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latin typeface="Arial" panose="020B0604020202020204" pitchFamily="34" charset="0"/>
              </a:rPr>
              <a:t>Sets</a:t>
            </a:r>
            <a:endParaRPr kumimoji="0" lang="en-US" altLang="en-US" sz="2400" b="1" i="0" u="none" strike="noStrike" cap="none" normalizeH="0" baseline="0" dirty="0">
              <a:ln>
                <a:noFill/>
              </a:ln>
              <a:solidFill>
                <a:srgbClr val="C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Definition</a:t>
            </a:r>
            <a:r>
              <a:rPr kumimoji="0" lang="en-US" altLang="en-US" sz="2400" b="0" i="0" u="none" strike="noStrike" cap="none" normalizeH="0" baseline="0" dirty="0">
                <a:ln>
                  <a:noFill/>
                </a:ln>
                <a:solidFill>
                  <a:schemeClr val="tx1"/>
                </a:solidFill>
                <a:effectLst/>
                <a:latin typeface="Arial" panose="020B0604020202020204" pitchFamily="34" charset="0"/>
              </a:rPr>
              <a:t>: Sets are custom fields that define a subset of data based on specific conditions. They can be dynamic or static.</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How to Create a Set</a:t>
            </a:r>
            <a:r>
              <a:rPr kumimoji="0" lang="en-US" altLang="en-US" sz="2400" b="0" i="0" u="none" strike="noStrike" cap="none" normalizeH="0" baseline="0" dirty="0">
                <a:ln>
                  <a:noFill/>
                </a:ln>
                <a:solidFill>
                  <a:schemeClr val="tx1"/>
                </a:solidFill>
                <a:effectLst/>
                <a:latin typeface="Arial" panose="020B0604020202020204" pitchFamily="34"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2400" b="0" i="0" u="none" strike="noStrike" cap="none" normalizeH="0" baseline="0" dirty="0">
                <a:ln>
                  <a:noFill/>
                </a:ln>
                <a:solidFill>
                  <a:schemeClr val="tx1"/>
                </a:solidFill>
                <a:effectLst/>
                <a:latin typeface="Arial" panose="020B0604020202020204" pitchFamily="34" charset="0"/>
              </a:rPr>
              <a:t>Right-click a dimension in the Data pane, choose "Create Set," and define the criteria (e.g., based on sales amount).</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Use Case</a:t>
            </a:r>
            <a:r>
              <a:rPr kumimoji="0" lang="en-US" altLang="en-US" sz="2400" b="0" i="0" u="none" strike="noStrike" cap="none" normalizeH="0" baseline="0" dirty="0">
                <a:ln>
                  <a:noFill/>
                </a:ln>
                <a:solidFill>
                  <a:schemeClr val="tx1"/>
                </a:solidFill>
                <a:effectLst/>
                <a:latin typeface="Arial" panose="020B0604020202020204" pitchFamily="34" charset="0"/>
              </a:rPr>
              <a:t>: Sets are useful for comparative analysis, such as analyzing performance for a specific group of customers.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5" name="TextBox 4"/>
          <p:cNvSpPr txBox="1"/>
          <p:nvPr/>
        </p:nvSpPr>
        <p:spPr>
          <a:xfrm>
            <a:off x="311150" y="5937885"/>
            <a:ext cx="6097904" cy="369332"/>
          </a:xfrm>
          <a:prstGeom prst="rect">
            <a:avLst/>
          </a:prstGeom>
          <a:noFill/>
        </p:spPr>
        <p:txBody>
          <a:bodyPr wrap="square">
            <a:spAutoFit/>
          </a:bodyPr>
          <a:lstStyle/>
          <a:p>
            <a:r>
              <a:rPr lang="en-IN" dirty="0"/>
              <a:t> </a:t>
            </a:r>
            <a:r>
              <a:rPr lang="en-IN" dirty="0">
                <a:hlinkClick r:id="rId1"/>
              </a:rPr>
              <a:t>https://hevodata.com/learn/tableau-groups/</a:t>
            </a:r>
            <a:r>
              <a:rPr lang="en-IN" dirty="0"/>
              <a:t> </a:t>
            </a:r>
            <a:endParaRPr lang="en-IN"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8965" y="100330"/>
            <a:ext cx="5233035" cy="61595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78550" y="123190"/>
            <a:ext cx="6013450" cy="6268085"/>
          </a:xfrm>
          <a:prstGeom prst="rect">
            <a:avLst/>
          </a:prstGeom>
        </p:spPr>
      </p:pic>
      <p:sp>
        <p:nvSpPr>
          <p:cNvPr id="3" name="TextBox 2"/>
          <p:cNvSpPr txBox="1"/>
          <p:nvPr/>
        </p:nvSpPr>
        <p:spPr>
          <a:xfrm>
            <a:off x="363220" y="-94615"/>
            <a:ext cx="6317615" cy="5683885"/>
          </a:xfrm>
          <a:prstGeom prst="rect">
            <a:avLst/>
          </a:prstGeom>
          <a:noFill/>
        </p:spPr>
        <p:txBody>
          <a:bodyPr wrap="square">
            <a:no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latin typeface="Arial" panose="020B0604020202020204" pitchFamily="34" charset="0"/>
              </a:rPr>
              <a:t>Hierarchies</a:t>
            </a:r>
            <a:endParaRPr kumimoji="0" lang="en-US" altLang="en-US" sz="2400" b="1" i="0" u="none" strike="noStrike" cap="none" normalizeH="0" baseline="0" dirty="0">
              <a:ln>
                <a:noFill/>
              </a:ln>
              <a:solidFill>
                <a:srgbClr val="C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Definition</a:t>
            </a:r>
            <a:r>
              <a:rPr kumimoji="0" lang="en-US" altLang="en-US" sz="2400" b="0" i="0" u="none" strike="noStrike" cap="none" normalizeH="0" baseline="0" dirty="0">
                <a:ln>
                  <a:noFill/>
                </a:ln>
                <a:solidFill>
                  <a:schemeClr val="tx1"/>
                </a:solidFill>
                <a:effectLst/>
                <a:latin typeface="Arial" panose="020B0604020202020204" pitchFamily="34" charset="0"/>
              </a:rPr>
              <a:t>: Hierarchies allow you to organize dimensions into a multi-level structure, enabling drill-down capabilities in visualizations.</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How to Create a Hierarchy</a:t>
            </a:r>
            <a:r>
              <a:rPr kumimoji="0" lang="en-US" altLang="en-US" sz="2400" b="0" i="0" u="none" strike="noStrike" cap="none" normalizeH="0" baseline="0" dirty="0">
                <a:ln>
                  <a:noFill/>
                </a:ln>
                <a:solidFill>
                  <a:schemeClr val="tx1"/>
                </a:solidFill>
                <a:effectLst/>
                <a:latin typeface="Arial" panose="020B0604020202020204" pitchFamily="34"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2400" b="0" i="0" u="none" strike="noStrike" cap="none" normalizeH="0" baseline="0" dirty="0">
                <a:ln>
                  <a:noFill/>
                </a:ln>
                <a:solidFill>
                  <a:schemeClr val="tx1"/>
                </a:solidFill>
                <a:effectLst/>
                <a:latin typeface="Arial" panose="020B0604020202020204" pitchFamily="34" charset="0"/>
              </a:rPr>
              <a:t>In the Data pane, drag one dimension onto another to create a hierarchy. For example, you could create a hierarchy from </a:t>
            </a:r>
            <a:r>
              <a:rPr kumimoji="0" lang="en-US" altLang="en-US" sz="2400" b="0" i="0" u="none" strike="noStrike" cap="none" normalizeH="0" baseline="0" dirty="0">
                <a:ln>
                  <a:noFill/>
                </a:ln>
                <a:solidFill>
                  <a:schemeClr val="tx1"/>
                </a:solidFill>
                <a:effectLst/>
                <a:latin typeface="Arial Unicode MS" panose="020B0604020202020204" pitchFamily="34" charset="-128"/>
              </a:rPr>
              <a:t>Country</a:t>
            </a:r>
            <a:r>
              <a:rPr kumimoji="0" lang="en-US" altLang="en-US" sz="2400" b="0" i="0" u="none" strike="noStrike" cap="none" normalizeH="0" baseline="0" dirty="0">
                <a:ln>
                  <a:noFill/>
                </a:ln>
                <a:solidFill>
                  <a:schemeClr val="tx1"/>
                </a:solidFill>
                <a:effectLst/>
              </a:rPr>
              <a:t> &gt; </a:t>
            </a:r>
            <a:r>
              <a:rPr kumimoji="0" lang="en-US" altLang="en-US" sz="2400" b="0" i="0" u="none" strike="noStrike" cap="none" normalizeH="0" baseline="0" dirty="0">
                <a:ln>
                  <a:noFill/>
                </a:ln>
                <a:solidFill>
                  <a:schemeClr val="tx1"/>
                </a:solidFill>
                <a:effectLst/>
                <a:latin typeface="Arial Unicode MS" panose="020B0604020202020204" pitchFamily="34" charset="-128"/>
              </a:rPr>
              <a:t>State</a:t>
            </a:r>
            <a:r>
              <a:rPr kumimoji="0" lang="en-US" altLang="en-US" sz="2400" b="0" i="0" u="none" strike="noStrike" cap="none" normalizeH="0" baseline="0" dirty="0">
                <a:ln>
                  <a:noFill/>
                </a:ln>
                <a:solidFill>
                  <a:schemeClr val="tx1"/>
                </a:solidFill>
                <a:effectLst/>
              </a:rPr>
              <a:t> &gt; </a:t>
            </a:r>
            <a:r>
              <a:rPr kumimoji="0" lang="en-US" altLang="en-US" sz="2400" b="0" i="0" u="none" strike="noStrike" cap="none" normalizeH="0" baseline="0" dirty="0">
                <a:ln>
                  <a:noFill/>
                </a:ln>
                <a:solidFill>
                  <a:schemeClr val="tx1"/>
                </a:solidFill>
                <a:effectLst/>
                <a:latin typeface="Arial Unicode MS" panose="020B0604020202020204" pitchFamily="34" charset="-128"/>
              </a:rPr>
              <a:t>City</a:t>
            </a:r>
            <a:r>
              <a:rPr kumimoji="0" lang="en-US" altLang="en-US" sz="2400" b="0" i="0" u="none" strike="noStrike" cap="none" normalizeH="0" baseline="0" dirty="0">
                <a:ln>
                  <a:noFill/>
                </a:ln>
                <a:solidFill>
                  <a:schemeClr val="tx1"/>
                </a:solidFill>
                <a:effectLst/>
              </a:rPr>
              <a:t>.</a:t>
            </a:r>
            <a:endParaRPr kumimoji="0" lang="en-US" altLang="en-US" sz="24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Use Case</a:t>
            </a:r>
            <a:r>
              <a:rPr kumimoji="0" lang="en-US" altLang="en-US" sz="2400" b="0" i="0" u="none" strike="noStrike" cap="none" normalizeH="0" baseline="0" dirty="0">
                <a:ln>
                  <a:noFill/>
                </a:ln>
                <a:solidFill>
                  <a:schemeClr val="tx1"/>
                </a:solidFill>
                <a:effectLst/>
                <a:latin typeface="Arial" panose="020B0604020202020204" pitchFamily="34" charset="0"/>
              </a:rPr>
              <a:t>: Hierarchies facilitate drilling down into data, such as starting with global sales and drilling down to specific regions and cities.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4" name="TextBox 3"/>
          <p:cNvSpPr txBox="1"/>
          <p:nvPr/>
        </p:nvSpPr>
        <p:spPr>
          <a:xfrm>
            <a:off x="217170" y="6021705"/>
            <a:ext cx="6097904" cy="369332"/>
          </a:xfrm>
          <a:prstGeom prst="rect">
            <a:avLst/>
          </a:prstGeom>
          <a:noFill/>
        </p:spPr>
        <p:txBody>
          <a:bodyPr wrap="square">
            <a:spAutoFit/>
          </a:bodyPr>
          <a:lstStyle/>
          <a:p>
            <a:r>
              <a:rPr lang="en-IN" dirty="0"/>
              <a:t> </a:t>
            </a:r>
            <a:r>
              <a:rPr lang="en-IN" dirty="0">
                <a:hlinkClick r:id="rId2"/>
              </a:rPr>
              <a:t>https://hevodata.com/learn/tableau-groups/</a:t>
            </a:r>
            <a:r>
              <a:rPr lang="en-IN" dirty="0"/>
              <a:t> </a:t>
            </a: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ableau Desktop Software Workspace and Navigatio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9264" y="0"/>
            <a:ext cx="10513598" cy="63853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8632" y="227529"/>
            <a:ext cx="8986837" cy="3016210"/>
          </a:xfrm>
          <a:prstGeom prst="rect">
            <a:avLst/>
          </a:prstGeom>
          <a:noFill/>
        </p:spPr>
        <p:txBody>
          <a:bodyPr wrap="square">
            <a:spAutoFit/>
          </a:bodyPr>
          <a:lstStyle/>
          <a:p>
            <a:r>
              <a:rPr lang="en-US" sz="2800" b="1" dirty="0">
                <a:solidFill>
                  <a:srgbClr val="C00000"/>
                </a:solidFill>
              </a:rPr>
              <a:t>Summary</a:t>
            </a:r>
            <a:endParaRPr lang="en-US" sz="2800" b="1" dirty="0">
              <a:solidFill>
                <a:srgbClr val="C00000"/>
              </a:solidFill>
            </a:endParaRPr>
          </a:p>
          <a:p>
            <a:pPr>
              <a:buFont typeface="Arial" panose="020B0604020202020204" pitchFamily="34" charset="0"/>
              <a:buChar char="•"/>
            </a:pPr>
            <a:r>
              <a:rPr lang="en-US" b="1" dirty="0"/>
              <a:t>Sorting</a:t>
            </a:r>
            <a:r>
              <a:rPr lang="en-US" dirty="0"/>
              <a:t>: Organizes data for better readability and insight.</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Filters</a:t>
            </a:r>
            <a:r>
              <a:rPr lang="en-US" dirty="0"/>
              <a:t>: Help to focus on specific data segments, enhancing analysis efficiency.</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Groups, Sets, and Hierarchies</a:t>
            </a:r>
            <a:r>
              <a:rPr lang="en-US" dirty="0"/>
              <a:t>: Tools for simplifying and structuring data for clearer analysis and exploration.</a:t>
            </a:r>
            <a:endParaRPr lang="en-US" dirty="0"/>
          </a:p>
          <a:p>
            <a:pPr>
              <a:buFont typeface="Arial" panose="020B0604020202020204" pitchFamily="34" charset="0"/>
              <a:buChar char="•"/>
            </a:pPr>
            <a:endParaRPr lang="en-US" dirty="0"/>
          </a:p>
          <a:p>
            <a:r>
              <a:rPr lang="en-US" dirty="0"/>
              <a:t>These features allow for effective data organization and simplification in Tableau, making your visualizations more impactful!</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6686" y="11430"/>
            <a:ext cx="11901488" cy="2062103"/>
          </a:xfrm>
          <a:prstGeom prst="rect">
            <a:avLst/>
          </a:prstGeom>
          <a:noFill/>
        </p:spPr>
        <p:txBody>
          <a:bodyPr wrap="square">
            <a:spAutoFit/>
          </a:bodyPr>
          <a:lstStyle/>
          <a:p>
            <a:pPr algn="l"/>
            <a:r>
              <a:rPr lang="en-IN" sz="2800" b="1" i="0" dirty="0">
                <a:solidFill>
                  <a:srgbClr val="C00000"/>
                </a:solidFill>
                <a:effectLst/>
                <a:latin typeface="Tomorrow"/>
              </a:rPr>
              <a:t> </a:t>
            </a:r>
            <a:r>
              <a:rPr lang="en-IN" sz="2800" b="1" i="0" u="none" strike="noStrike" dirty="0">
                <a:solidFill>
                  <a:srgbClr val="C00000"/>
                </a:solidFill>
                <a:effectLst/>
                <a:latin typeface="Tomorrow"/>
              </a:rPr>
              <a:t>Learn Tableau Built-In and Custom Chart</a:t>
            </a:r>
            <a:endParaRPr lang="en-IN" sz="2800" b="1" i="0" dirty="0">
              <a:solidFill>
                <a:srgbClr val="C00000"/>
              </a:solidFill>
              <a:effectLst/>
              <a:latin typeface="Tomorrow"/>
            </a:endParaRPr>
          </a:p>
          <a:p>
            <a:pPr algn="l"/>
            <a:r>
              <a:rPr lang="en-IN" sz="2000" b="0" i="0" dirty="0">
                <a:effectLst/>
                <a:latin typeface="Tomorrow"/>
              </a:rPr>
              <a:t> </a:t>
            </a:r>
            <a:r>
              <a:rPr lang="en-IN" sz="2000" b="0" i="0" u="none" strike="noStrike" dirty="0">
                <a:effectLst/>
                <a:latin typeface="Tomorrow"/>
              </a:rPr>
              <a:t>Histograms, Heat maps, Tree maps, Bullet graphs, Axis Charts, Scatter Plots, Data Highlighter, Cross tabs, Motion charts, Bar charts, Box plots</a:t>
            </a:r>
            <a:endParaRPr lang="en-IN" sz="2000" b="0" i="0" dirty="0">
              <a:effectLst/>
              <a:latin typeface="Tomorrow"/>
            </a:endParaRPr>
          </a:p>
          <a:p>
            <a:pPr algn="l"/>
            <a:r>
              <a:rPr lang="en-IN" sz="2000" b="0" i="0" u="none" strike="noStrike" dirty="0">
                <a:effectLst/>
                <a:latin typeface="Tomorrow"/>
              </a:rPr>
              <a:t>Custom Charts :-Motion Chart ,</a:t>
            </a:r>
            <a:r>
              <a:rPr lang="en-IN" sz="2000" b="0" i="0" u="none" strike="noStrike" dirty="0" err="1">
                <a:effectLst/>
                <a:latin typeface="Tomorrow"/>
              </a:rPr>
              <a:t>Lolipop</a:t>
            </a:r>
            <a:r>
              <a:rPr lang="en-IN" sz="2000" b="0" i="0" u="none" strike="noStrike" dirty="0">
                <a:effectLst/>
                <a:latin typeface="Tomorrow"/>
              </a:rPr>
              <a:t> Chart ,Donut Chart ,Water fall Chart ,Funnel Chart ,Pareto </a:t>
            </a:r>
            <a:r>
              <a:rPr lang="en-IN" sz="2000" b="0" i="0" u="none" strike="noStrike" dirty="0" err="1">
                <a:effectLst/>
                <a:latin typeface="Tomorrow"/>
              </a:rPr>
              <a:t>Chart,Dual</a:t>
            </a:r>
            <a:r>
              <a:rPr lang="en-IN" sz="2000" b="0" i="0" u="none" strike="noStrike" dirty="0">
                <a:effectLst/>
                <a:latin typeface="Tomorrow"/>
              </a:rPr>
              <a:t> Combination Charts</a:t>
            </a:r>
            <a:r>
              <a:rPr lang="en-IN" sz="2000" b="0" i="0" dirty="0">
                <a:effectLst/>
                <a:latin typeface="Tomorrow"/>
              </a:rPr>
              <a:t> </a:t>
            </a:r>
            <a:endParaRPr lang="en-IN" sz="2000" b="0" i="0" dirty="0">
              <a:effectLst/>
              <a:latin typeface="Tomorrow"/>
            </a:endParaRPr>
          </a:p>
          <a:p>
            <a:pPr algn="l"/>
            <a:r>
              <a:rPr lang="en-IN" sz="2000" b="0" i="0" u="none" strike="noStrike" dirty="0">
                <a:effectLst/>
                <a:latin typeface="Tomorrow"/>
              </a:rPr>
              <a:t>How to Build KPI's</a:t>
            </a:r>
            <a:r>
              <a:rPr lang="en-IN" sz="2000" b="0" i="0" dirty="0">
                <a:effectLst/>
                <a:latin typeface="Tomorrow"/>
              </a:rPr>
              <a:t> </a:t>
            </a:r>
            <a:endParaRPr lang="en-IN" sz="2000" b="0" i="0" dirty="0">
              <a:effectLst/>
              <a:latin typeface="Tomorrow"/>
            </a:endParaRPr>
          </a:p>
        </p:txBody>
      </p:sp>
      <p:sp>
        <p:nvSpPr>
          <p:cNvPr id="5" name="TextBox 4"/>
          <p:cNvSpPr txBox="1"/>
          <p:nvPr/>
        </p:nvSpPr>
        <p:spPr>
          <a:xfrm>
            <a:off x="247332" y="1928942"/>
            <a:ext cx="9143047" cy="4524315"/>
          </a:xfrm>
          <a:prstGeom prst="rect">
            <a:avLst/>
          </a:prstGeom>
          <a:noFill/>
        </p:spPr>
        <p:txBody>
          <a:bodyPr wrap="square">
            <a:spAutoFit/>
          </a:bodyPr>
          <a:lstStyle/>
          <a:p>
            <a:r>
              <a:rPr lang="en-US" b="1" dirty="0"/>
              <a:t>Built-In Charts </a:t>
            </a:r>
            <a:r>
              <a:rPr lang="en-US" b="1" dirty="0">
                <a:hlinkClick r:id="rId1"/>
              </a:rPr>
              <a:t>https://www.edureka.co/blog/tableau-charts/</a:t>
            </a:r>
            <a:r>
              <a:rPr lang="en-US" b="1" dirty="0"/>
              <a:t> </a:t>
            </a:r>
            <a:endParaRPr lang="en-US" b="1" dirty="0"/>
          </a:p>
          <a:p>
            <a:pPr>
              <a:buFont typeface="+mj-lt"/>
              <a:buAutoNum type="arabicPeriod"/>
            </a:pPr>
            <a:r>
              <a:rPr lang="en-US" b="1" dirty="0"/>
              <a:t>Histograms</a:t>
            </a:r>
            <a:endParaRPr lang="en-US" dirty="0"/>
          </a:p>
          <a:p>
            <a:pPr marL="742950" lvl="1" indent="-285750">
              <a:buFont typeface="+mj-lt"/>
              <a:buAutoNum type="arabicPeriod"/>
            </a:pPr>
            <a:r>
              <a:rPr lang="en-US" b="1" dirty="0"/>
              <a:t>Purpose</a:t>
            </a:r>
            <a:r>
              <a:rPr lang="en-US" dirty="0"/>
              <a:t>: Display the distribution of a measure by grouping data into bins.</a:t>
            </a:r>
            <a:endParaRPr lang="en-US" dirty="0"/>
          </a:p>
          <a:p>
            <a:pPr marL="742950" lvl="1" indent="-285750">
              <a:buFont typeface="+mj-lt"/>
              <a:buAutoNum type="arabicPeriod"/>
            </a:pPr>
            <a:r>
              <a:rPr lang="en-US" b="1" dirty="0"/>
              <a:t>Use Case</a:t>
            </a:r>
            <a:r>
              <a:rPr lang="en-US" dirty="0"/>
              <a:t>: Analyzing the frequency of sales amounts across different ranges.</a:t>
            </a:r>
            <a:endParaRPr lang="en-US" dirty="0"/>
          </a:p>
          <a:p>
            <a:pPr>
              <a:buFont typeface="+mj-lt"/>
              <a:buAutoNum type="arabicPeriod"/>
            </a:pPr>
            <a:r>
              <a:rPr lang="en-US" b="1" dirty="0"/>
              <a:t>Heat Maps</a:t>
            </a:r>
            <a:endParaRPr lang="en-US" dirty="0"/>
          </a:p>
          <a:p>
            <a:pPr marL="742950" lvl="1" indent="-285750">
              <a:buFont typeface="+mj-lt"/>
              <a:buAutoNum type="arabicPeriod"/>
            </a:pPr>
            <a:r>
              <a:rPr lang="en-US" b="1" dirty="0"/>
              <a:t>Purpose</a:t>
            </a:r>
            <a:r>
              <a:rPr lang="en-US" dirty="0"/>
              <a:t>: Visualize data through color gradients, where the intensity of color represents the magnitude of the data.</a:t>
            </a:r>
            <a:endParaRPr lang="en-US" dirty="0"/>
          </a:p>
          <a:p>
            <a:pPr marL="742950" lvl="1" indent="-285750">
              <a:buFont typeface="+mj-lt"/>
              <a:buAutoNum type="arabicPeriod"/>
            </a:pPr>
            <a:r>
              <a:rPr lang="en-US" b="1" dirty="0"/>
              <a:t>Use Case</a:t>
            </a:r>
            <a:r>
              <a:rPr lang="en-US" dirty="0"/>
              <a:t>: Showing sales performance across different regions and categories.</a:t>
            </a:r>
            <a:endParaRPr lang="en-US" dirty="0"/>
          </a:p>
          <a:p>
            <a:pPr>
              <a:buFont typeface="+mj-lt"/>
              <a:buAutoNum type="arabicPeriod"/>
            </a:pPr>
            <a:r>
              <a:rPr lang="en-US" b="1" dirty="0"/>
              <a:t>Bullet Graphs</a:t>
            </a:r>
            <a:endParaRPr lang="en-US" dirty="0"/>
          </a:p>
          <a:p>
            <a:pPr marL="742950" lvl="1" indent="-285750">
              <a:buFont typeface="+mj-lt"/>
              <a:buAutoNum type="arabicPeriod"/>
            </a:pPr>
            <a:r>
              <a:rPr lang="en-US" b="1" dirty="0"/>
              <a:t>Purpose</a:t>
            </a:r>
            <a:r>
              <a:rPr lang="en-US" dirty="0"/>
              <a:t>: Show progress toward a goal or benchmark, combining features of a bar chart and a reference line.</a:t>
            </a:r>
            <a:endParaRPr lang="en-US" dirty="0"/>
          </a:p>
          <a:p>
            <a:pPr>
              <a:buFont typeface="+mj-lt"/>
              <a:buAutoNum type="arabicPeriod"/>
            </a:pPr>
            <a:r>
              <a:rPr lang="en-US" b="1" dirty="0"/>
              <a:t>Tree Maps</a:t>
            </a:r>
            <a:endParaRPr lang="en-US" dirty="0"/>
          </a:p>
          <a:p>
            <a:pPr marL="742950" lvl="1" indent="-285750">
              <a:buFont typeface="+mj-lt"/>
              <a:buAutoNum type="arabicPeriod"/>
            </a:pPr>
            <a:r>
              <a:rPr lang="en-US" b="1" dirty="0"/>
              <a:t>Purpose</a:t>
            </a:r>
            <a:r>
              <a:rPr lang="en-US" dirty="0"/>
              <a:t>: Represent hierarchical data as nested rectangles, where the size of each rectangle reflects the measure.</a:t>
            </a:r>
            <a:endParaRPr lang="en-US" dirty="0"/>
          </a:p>
          <a:p>
            <a:pPr marL="742950" lvl="1" indent="-285750">
              <a:buFont typeface="+mj-lt"/>
              <a:buAutoNum type="arabicPeriod"/>
            </a:pPr>
            <a:r>
              <a:rPr lang="en-US" b="1" dirty="0"/>
              <a:t>Use Case</a:t>
            </a:r>
            <a:r>
              <a:rPr lang="en-US" dirty="0"/>
              <a:t>: Displaying sales by category and sub-category.</a:t>
            </a:r>
            <a:endParaRPr lang="en-US" dirty="0"/>
          </a:p>
          <a:p>
            <a:pPr marL="742950" lvl="1" indent="-285750">
              <a:buFont typeface="+mj-lt"/>
              <a:buAutoNum type="arabicPeriod"/>
            </a:pPr>
            <a:r>
              <a:rPr lang="en-US" b="1" dirty="0"/>
              <a:t>Use Case</a:t>
            </a:r>
            <a:r>
              <a:rPr lang="en-US" dirty="0"/>
              <a:t>: Tracking sales against a target for a specific period.</a:t>
            </a:r>
            <a:endParaRPr lang="en-US" dirty="0"/>
          </a:p>
        </p:txBody>
      </p:sp>
      <p:sp>
        <p:nvSpPr>
          <p:cNvPr id="7" name="TextBox 6"/>
          <p:cNvSpPr txBox="1"/>
          <p:nvPr/>
        </p:nvSpPr>
        <p:spPr>
          <a:xfrm>
            <a:off x="7106603" y="5762297"/>
            <a:ext cx="6097904" cy="646331"/>
          </a:xfrm>
          <a:prstGeom prst="rect">
            <a:avLst/>
          </a:prstGeom>
          <a:noFill/>
        </p:spPr>
        <p:txBody>
          <a:bodyPr wrap="square">
            <a:spAutoFit/>
          </a:bodyPr>
          <a:lstStyle/>
          <a:p>
            <a:r>
              <a:rPr lang="en-IN" dirty="0">
                <a:hlinkClick r:id="rId2"/>
              </a:rPr>
              <a:t>https://help.tableau.com/current/pro/desktop/en-us/dataview_examples.htm</a:t>
            </a:r>
            <a:r>
              <a:rPr lang="en-IN" dirty="0"/>
              <a:t> </a:t>
            </a:r>
            <a:endParaRPr lang="en-IN"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0" y="231777"/>
            <a:ext cx="12470130" cy="5354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5. Axis Charts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Display data points along a continuous scale, useful for showing trends over time.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Line charts showing monthly sales trends.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6. Scatter Plots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Show relationships between two quantitative measures.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Analyzing the correlation between advertising spend and sales.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7. Data Highlighter</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Allows users to highlight specific data points in a chart based on selections.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Emphasizing a particular product or category in a sales report.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8. Cross Tabs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Present data in a table format, facilitating easy comparison across dimensions and measures.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A summary of sales by region and product category.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9. Motion Charts  </a:t>
            </a:r>
            <a:r>
              <a:rPr kumimoji="0" lang="en-US" altLang="en-US" sz="1800" b="1" i="0" u="none" strike="noStrike" cap="none" normalizeH="0" baseline="0" dirty="0">
                <a:ln>
                  <a:noFill/>
                </a:ln>
                <a:solidFill>
                  <a:srgbClr val="00B0F0"/>
                </a:solidFill>
                <a:effectLst/>
                <a:latin typeface="Arial" panose="020B0604020202020204" pitchFamily="34" charset="0"/>
              </a:rPr>
              <a:t>https://data-flair.training/blogs/tableau-motion-chart/</a:t>
            </a:r>
            <a:endParaRPr kumimoji="0" lang="en-US" altLang="en-US" sz="1800" b="1" i="0" u="none" strike="noStrike" cap="none" normalizeH="0" baseline="0" dirty="0">
              <a:ln>
                <a:noFill/>
              </a:ln>
              <a:solidFill>
                <a:srgbClr val="00B0F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Display data points that change over time, with animation to illustrate trends.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Visualizing sales growth across multiple regions over several years.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ext Box 1"/>
          <p:cNvSpPr txBox="1"/>
          <p:nvPr/>
        </p:nvSpPr>
        <p:spPr>
          <a:xfrm>
            <a:off x="539115" y="5586730"/>
            <a:ext cx="10539095" cy="368300"/>
          </a:xfrm>
          <a:prstGeom prst="rect">
            <a:avLst/>
          </a:prstGeom>
          <a:noFill/>
        </p:spPr>
        <p:txBody>
          <a:bodyPr wrap="square" rtlCol="0" anchor="t">
            <a:spAutoFit/>
          </a:bodyPr>
          <a:p>
            <a:r>
              <a:rPr lang="en-US">
                <a:solidFill>
                  <a:srgbClr val="00B0F0"/>
                </a:solidFill>
              </a:rPr>
              <a:t>https://help.tableau.com/current/pro/desktop/en-us/dataview_examples.htm </a:t>
            </a:r>
            <a:endParaRPr lang="en-US">
              <a:solidFill>
                <a:srgbClr val="00B0F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0012" y="12680"/>
            <a:ext cx="7992427" cy="258532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10.Bar Charts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Represent categorical data with rectangular bars, where the length of the bar corresponds to the measure.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Comparing total sales across different product categories.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11. Box Plots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Show data distribution and identify outliers through quartiles.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Analyzing sales data to identify trends and outliers.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2892" y="0"/>
            <a:ext cx="11581448" cy="6677660"/>
          </a:xfrm>
          <a:prstGeom prst="rect">
            <a:avLst/>
          </a:prstGeom>
          <a:noFill/>
        </p:spPr>
        <p:txBody>
          <a:bodyPr wrap="square">
            <a:spAutoFit/>
          </a:bodyPr>
          <a:lstStyle/>
          <a:p>
            <a:r>
              <a:rPr lang="en-US" sz="3200" b="1" dirty="0">
                <a:solidFill>
                  <a:srgbClr val="C00000"/>
                </a:solidFill>
                <a:highlight>
                  <a:srgbClr val="FFFF00"/>
                </a:highlight>
              </a:rPr>
              <a:t>Custom Charts</a:t>
            </a:r>
            <a:endParaRPr lang="en-US" sz="3200" b="1" dirty="0">
              <a:solidFill>
                <a:srgbClr val="C00000"/>
              </a:solidFill>
              <a:highlight>
                <a:srgbClr val="FFFF00"/>
              </a:highlight>
            </a:endParaRPr>
          </a:p>
          <a:p>
            <a:pPr>
              <a:buFont typeface="+mj-lt"/>
              <a:buAutoNum type="arabicPeriod"/>
            </a:pPr>
            <a:r>
              <a:rPr lang="en-US" b="1" dirty="0"/>
              <a:t>Motion Chart </a:t>
            </a:r>
            <a:r>
              <a:rPr lang="en-US" b="1" dirty="0">
                <a:hlinkClick r:id="rId1"/>
              </a:rPr>
              <a:t>https://www.javatpoint.com/tableau-motion-chart</a:t>
            </a:r>
            <a:r>
              <a:rPr lang="en-US" b="1" dirty="0"/>
              <a:t> </a:t>
            </a:r>
            <a:endParaRPr lang="en-US" dirty="0"/>
          </a:p>
          <a:p>
            <a:pPr marL="742950" lvl="1" indent="-285750">
              <a:buFont typeface="+mj-lt"/>
              <a:buAutoNum type="arabicPeriod"/>
            </a:pPr>
            <a:r>
              <a:rPr lang="en-US" dirty="0"/>
              <a:t>Similar to built-in motion charts but can be customized for specific use cases.</a:t>
            </a:r>
            <a:endParaRPr lang="en-US" dirty="0"/>
          </a:p>
          <a:p>
            <a:pPr>
              <a:buFont typeface="+mj-lt"/>
              <a:buAutoNum type="arabicPeriod"/>
            </a:pPr>
            <a:r>
              <a:rPr lang="en-US" b="1" dirty="0"/>
              <a:t>Lollipop Chart </a:t>
            </a:r>
            <a:r>
              <a:rPr lang="en-US" b="1" dirty="0">
                <a:hlinkClick r:id="rId2"/>
              </a:rPr>
              <a:t>https://www.useready.com/blog/how-to-build-a-custom-lollipop-chart-in-tableau</a:t>
            </a:r>
            <a:r>
              <a:rPr lang="en-US" b="1" dirty="0"/>
              <a:t> </a:t>
            </a:r>
            <a:endParaRPr lang="en-US" dirty="0"/>
          </a:p>
          <a:p>
            <a:pPr marL="742950" lvl="1" indent="-285750">
              <a:buFont typeface="+mj-lt"/>
              <a:buAutoNum type="arabicPeriod"/>
            </a:pPr>
            <a:r>
              <a:rPr lang="en-US" dirty="0"/>
              <a:t>Variation of a bar chart, using dots and lines for a cleaner look.</a:t>
            </a:r>
            <a:endParaRPr lang="en-US" dirty="0"/>
          </a:p>
          <a:p>
            <a:pPr marL="742950" lvl="1" indent="-285750">
              <a:buFont typeface="+mj-lt"/>
              <a:buAutoNum type="arabicPeriod"/>
            </a:pPr>
            <a:r>
              <a:rPr lang="en-US" b="1" dirty="0"/>
              <a:t>Use Case</a:t>
            </a:r>
            <a:r>
              <a:rPr lang="en-US" dirty="0"/>
              <a:t>: Displaying product sales with a modern aesthetic.</a:t>
            </a:r>
            <a:endParaRPr lang="en-US" dirty="0"/>
          </a:p>
          <a:p>
            <a:pPr>
              <a:buFont typeface="+mj-lt"/>
              <a:buAutoNum type="arabicPeriod"/>
            </a:pPr>
            <a:r>
              <a:rPr lang="en-US" b="1" dirty="0"/>
              <a:t>Donut Chart  </a:t>
            </a:r>
            <a:r>
              <a:rPr lang="en-US" b="1" dirty="0">
                <a:hlinkClick r:id="rId3"/>
              </a:rPr>
              <a:t>https://community.tableau.com/s/question/0D54T00000C62HPSAZ/creating-donut-chart-in-tableau</a:t>
            </a:r>
            <a:r>
              <a:rPr lang="en-US" b="1" dirty="0"/>
              <a:t> </a:t>
            </a:r>
            <a:endParaRPr lang="en-US" dirty="0"/>
          </a:p>
          <a:p>
            <a:pPr marL="742950" lvl="1" indent="-285750">
              <a:buFont typeface="+mj-lt"/>
              <a:buAutoNum type="arabicPeriod"/>
            </a:pPr>
            <a:r>
              <a:rPr lang="en-US" dirty="0"/>
              <a:t>A variation of a pie chart with a hole in the center, allowing for central labeling.</a:t>
            </a:r>
            <a:endParaRPr lang="en-US" dirty="0"/>
          </a:p>
          <a:p>
            <a:pPr marL="742950" lvl="1" indent="-285750">
              <a:buFont typeface="+mj-lt"/>
              <a:buAutoNum type="arabicPeriod"/>
            </a:pPr>
            <a:r>
              <a:rPr lang="en-US" b="1" dirty="0"/>
              <a:t>Use Case</a:t>
            </a:r>
            <a:r>
              <a:rPr lang="en-US" dirty="0"/>
              <a:t>: Showing market share by product categories.</a:t>
            </a:r>
            <a:endParaRPr lang="en-US" dirty="0"/>
          </a:p>
          <a:p>
            <a:pPr lvl="1" indent="0">
              <a:buFont typeface="+mj-lt"/>
              <a:buNone/>
            </a:pPr>
            <a:r>
              <a:rPr lang="en-US" altLang="en-US" dirty="0">
                <a:solidFill>
                  <a:srgbClr val="00B0F0"/>
                </a:solidFill>
              </a:rPr>
              <a:t>https://www.analyticsvidhya.com/blog/2021/02/how-to-create-donut-chart-tableau/</a:t>
            </a:r>
            <a:endParaRPr lang="en-US" altLang="en-US" dirty="0">
              <a:solidFill>
                <a:srgbClr val="00B0F0"/>
              </a:solidFill>
            </a:endParaRPr>
          </a:p>
          <a:p>
            <a:pPr>
              <a:buFont typeface="+mj-lt"/>
              <a:buAutoNum type="arabicPeriod"/>
            </a:pPr>
            <a:r>
              <a:rPr lang="en-US" b="1" dirty="0"/>
              <a:t>Waterfall Chart </a:t>
            </a:r>
            <a:r>
              <a:rPr lang="en-US" b="1" dirty="0">
                <a:hlinkClick r:id="rId4"/>
              </a:rPr>
              <a:t>https://www.javatpoint.com/tableau-waterfall-chart</a:t>
            </a:r>
            <a:r>
              <a:rPr lang="en-US" b="1" dirty="0"/>
              <a:t> </a:t>
            </a:r>
            <a:endParaRPr lang="en-US" dirty="0"/>
          </a:p>
          <a:p>
            <a:pPr marL="742950" lvl="1" indent="-285750">
              <a:buFont typeface="+mj-lt"/>
              <a:buAutoNum type="arabicPeriod"/>
            </a:pPr>
            <a:r>
              <a:rPr lang="en-US" dirty="0"/>
              <a:t>Displays cumulative totals and highlights the contributions of each segment.</a:t>
            </a:r>
            <a:endParaRPr lang="en-US" dirty="0"/>
          </a:p>
          <a:p>
            <a:pPr marL="742950" lvl="1" indent="-285750">
              <a:buFont typeface="+mj-lt"/>
              <a:buAutoNum type="arabicPeriod"/>
            </a:pPr>
            <a:r>
              <a:rPr lang="en-US" b="1" dirty="0"/>
              <a:t>Use Case</a:t>
            </a:r>
            <a:r>
              <a:rPr lang="en-US" dirty="0"/>
              <a:t>: Visualizing how sales build from one period to the next.</a:t>
            </a:r>
            <a:endParaRPr lang="en-US" dirty="0"/>
          </a:p>
          <a:p>
            <a:pPr>
              <a:buFont typeface="+mj-lt"/>
              <a:buAutoNum type="arabicPeriod"/>
            </a:pPr>
            <a:r>
              <a:rPr lang="en-US" b="1" dirty="0"/>
              <a:t>Funnel Chart </a:t>
            </a:r>
            <a:r>
              <a:rPr lang="en-US" b="1" dirty="0">
                <a:hlinkClick r:id="rId5"/>
              </a:rPr>
              <a:t>https://community.tableau.com/s/question/0D54T000019QYXKSA4/tableau-funnel-chart-help-creating-a-funnel-chart-using-multiple-calculated-fields</a:t>
            </a:r>
            <a:r>
              <a:rPr lang="en-US" b="1" dirty="0"/>
              <a:t> </a:t>
            </a:r>
            <a:endParaRPr lang="en-US" dirty="0"/>
          </a:p>
          <a:p>
            <a:pPr marL="742950" lvl="1" indent="-285750">
              <a:buFont typeface="+mj-lt"/>
              <a:buAutoNum type="arabicPeriod"/>
            </a:pPr>
            <a:r>
              <a:rPr lang="en-US" dirty="0"/>
              <a:t>Represents stages in a process, often used in sales or conversion analysis.</a:t>
            </a:r>
            <a:endParaRPr lang="en-US" dirty="0"/>
          </a:p>
          <a:p>
            <a:pPr marL="742950" lvl="1" indent="-285750">
              <a:buFont typeface="+mj-lt"/>
              <a:buAutoNum type="arabicPeriod"/>
            </a:pPr>
            <a:r>
              <a:rPr lang="en-US" b="1" dirty="0"/>
              <a:t>Use Case</a:t>
            </a:r>
            <a:r>
              <a:rPr lang="en-US" dirty="0"/>
              <a:t>: Showing the conversion rates through different stages of the sales pipeline.</a:t>
            </a:r>
            <a:endParaRPr lang="en-US" dirty="0"/>
          </a:p>
          <a:p>
            <a:pPr>
              <a:buFont typeface="+mj-lt"/>
              <a:buAutoNum type="arabicPeriod"/>
            </a:pPr>
            <a:r>
              <a:rPr lang="en-US" b="1" dirty="0"/>
              <a:t>Pareto Chart </a:t>
            </a:r>
            <a:r>
              <a:rPr lang="en-US" b="1" dirty="0">
                <a:hlinkClick r:id="rId6"/>
              </a:rPr>
              <a:t>https://help.tableau.com/current/pro/desktop/en-us/pareto.htm</a:t>
            </a:r>
            <a:r>
              <a:rPr lang="en-US" b="1" dirty="0"/>
              <a:t> </a:t>
            </a:r>
            <a:endParaRPr lang="en-US" dirty="0"/>
          </a:p>
          <a:p>
            <a:pPr marL="742950" lvl="1" indent="-285750">
              <a:buFont typeface="+mj-lt"/>
              <a:buAutoNum type="arabicPeriod"/>
            </a:pPr>
            <a:r>
              <a:rPr lang="en-US" dirty="0"/>
              <a:t>Combines a bar chart and a line chart to highlight the most important factors.</a:t>
            </a:r>
            <a:endParaRPr lang="en-US" dirty="0"/>
          </a:p>
          <a:p>
            <a:pPr marL="742950" lvl="1" indent="-285750">
              <a:buFont typeface="+mj-lt"/>
              <a:buAutoNum type="arabicPeriod"/>
            </a:pPr>
            <a:r>
              <a:rPr lang="en-US" b="1" dirty="0"/>
              <a:t>Use Case</a:t>
            </a:r>
            <a:r>
              <a:rPr lang="en-US" dirty="0"/>
              <a:t>: Identifying the top reasons for defects in a quality control process.</a:t>
            </a:r>
            <a:endParaRPr lang="en-US" dirty="0"/>
          </a:p>
          <a:p>
            <a:pPr>
              <a:buFont typeface="+mj-lt"/>
              <a:buAutoNum type="arabicPeriod"/>
            </a:pPr>
            <a:r>
              <a:rPr lang="en-US" b="1" dirty="0"/>
              <a:t>Dual Combination Charts </a:t>
            </a:r>
            <a:r>
              <a:rPr lang="en-US" b="1" dirty="0">
                <a:hlinkClick r:id="rId7"/>
              </a:rPr>
              <a:t>https://help.tableau.com/current/pro/desktop/en-us/qs_combo_charts.htm</a:t>
            </a:r>
            <a:r>
              <a:rPr lang="en-US" b="1" dirty="0"/>
              <a:t> </a:t>
            </a:r>
            <a:endParaRPr lang="en-US" dirty="0"/>
          </a:p>
          <a:p>
            <a:pPr marL="742950" lvl="1" indent="-285750">
              <a:buFont typeface="+mj-lt"/>
              <a:buAutoNum type="arabicPeriod"/>
            </a:pPr>
            <a:r>
              <a:rPr lang="en-US" dirty="0"/>
              <a:t>Combines two different chart types (e.g., bar and line) to provide a comprehensive view of related metrics.</a:t>
            </a:r>
            <a:endParaRPr lang="en-US" dirty="0"/>
          </a:p>
          <a:p>
            <a:pPr marL="742950" lvl="1" indent="-285750">
              <a:buFont typeface="+mj-lt"/>
              <a:buAutoNum type="arabicPeriod"/>
            </a:pPr>
            <a:r>
              <a:rPr lang="en-US" b="1" dirty="0"/>
              <a:t>Use Case</a:t>
            </a:r>
            <a:r>
              <a:rPr lang="en-US" dirty="0"/>
              <a:t>: Showing sales and profit margins together.</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1462" y="131445"/>
            <a:ext cx="10827067" cy="4462760"/>
          </a:xfrm>
          <a:prstGeom prst="rect">
            <a:avLst/>
          </a:prstGeom>
          <a:noFill/>
        </p:spPr>
        <p:txBody>
          <a:bodyPr wrap="square">
            <a:spAutoFit/>
          </a:bodyPr>
          <a:lstStyle/>
          <a:p>
            <a:r>
              <a:rPr lang="en-US" sz="3200" b="1" dirty="0">
                <a:solidFill>
                  <a:srgbClr val="C00000"/>
                </a:solidFill>
                <a:highlight>
                  <a:srgbClr val="FFFF00"/>
                </a:highlight>
              </a:rPr>
              <a:t>Building KPIs</a:t>
            </a:r>
            <a:endParaRPr lang="en-US" sz="3200" b="1" dirty="0">
              <a:solidFill>
                <a:srgbClr val="C00000"/>
              </a:solidFill>
              <a:highlight>
                <a:srgbClr val="FFFF00"/>
              </a:highlight>
            </a:endParaRPr>
          </a:p>
          <a:p>
            <a:pPr>
              <a:buFont typeface="+mj-lt"/>
              <a:buAutoNum type="arabicPeriod"/>
            </a:pPr>
            <a:r>
              <a:rPr lang="en-US" b="1" dirty="0"/>
              <a:t>Define Your KPIs</a:t>
            </a:r>
            <a:r>
              <a:rPr lang="en-US" dirty="0"/>
              <a:t>: Identify the key metrics that are critical for measuring success (e.g., revenue growth, customer satisfaction).</a:t>
            </a:r>
            <a:endParaRPr lang="en-US" dirty="0"/>
          </a:p>
          <a:p>
            <a:pPr>
              <a:buFont typeface="+mj-lt"/>
              <a:buAutoNum type="arabicPeriod"/>
            </a:pPr>
            <a:r>
              <a:rPr lang="en-US" b="1" dirty="0"/>
              <a:t>Create Calculated Fields</a:t>
            </a:r>
            <a:r>
              <a:rPr lang="en-US" dirty="0"/>
              <a:t>: Use calculated fields to define your KPIs if they require specific formulas (e.g., profit margin = Profit / Sales).</a:t>
            </a:r>
            <a:endParaRPr lang="en-US" dirty="0"/>
          </a:p>
          <a:p>
            <a:pPr>
              <a:buFont typeface="+mj-lt"/>
              <a:buAutoNum type="arabicPeriod"/>
            </a:pPr>
            <a:r>
              <a:rPr lang="en-US" b="1" dirty="0"/>
              <a:t>Choose the Right Visualization</a:t>
            </a:r>
            <a:r>
              <a:rPr lang="en-US" dirty="0"/>
              <a:t>:</a:t>
            </a:r>
            <a:endParaRPr lang="en-US" dirty="0"/>
          </a:p>
          <a:p>
            <a:pPr marL="742950" lvl="1" indent="-285750">
              <a:buFont typeface="+mj-lt"/>
              <a:buAutoNum type="arabicPeriod"/>
            </a:pPr>
            <a:r>
              <a:rPr lang="en-US" dirty="0"/>
              <a:t>Use bullet graphs for progress toward targets.</a:t>
            </a:r>
            <a:endParaRPr lang="en-US" dirty="0"/>
          </a:p>
          <a:p>
            <a:pPr marL="742950" lvl="1" indent="-285750">
              <a:buFont typeface="+mj-lt"/>
              <a:buAutoNum type="arabicPeriod"/>
            </a:pPr>
            <a:r>
              <a:rPr lang="en-US" dirty="0"/>
              <a:t>Use KPI cards (text or gauge) for single metrics.</a:t>
            </a:r>
            <a:endParaRPr lang="en-US" dirty="0"/>
          </a:p>
          <a:p>
            <a:pPr>
              <a:buFont typeface="+mj-lt"/>
              <a:buAutoNum type="arabicPeriod"/>
            </a:pPr>
            <a:r>
              <a:rPr lang="en-US" b="1" dirty="0"/>
              <a:t>Format for Clarity</a:t>
            </a:r>
            <a:r>
              <a:rPr lang="en-US" dirty="0"/>
              <a:t>:</a:t>
            </a:r>
            <a:endParaRPr lang="en-US" dirty="0"/>
          </a:p>
          <a:p>
            <a:pPr marL="742950" lvl="1" indent="-285750">
              <a:buFont typeface="+mj-lt"/>
              <a:buAutoNum type="arabicPeriod"/>
            </a:pPr>
            <a:r>
              <a:rPr lang="en-US" dirty="0"/>
              <a:t>Use colors (e.g., green for success, red for below target) to make KPIs easily interpretable.</a:t>
            </a:r>
            <a:endParaRPr lang="en-US" dirty="0"/>
          </a:p>
          <a:p>
            <a:pPr marL="742950" lvl="1" indent="-285750">
              <a:buFont typeface="+mj-lt"/>
              <a:buAutoNum type="arabicPeriod"/>
            </a:pPr>
            <a:r>
              <a:rPr lang="en-US" dirty="0"/>
              <a:t>Add reference lines or benchmarks to provide context.</a:t>
            </a:r>
            <a:endParaRPr lang="en-US" dirty="0"/>
          </a:p>
          <a:p>
            <a:pPr>
              <a:buFont typeface="+mj-lt"/>
              <a:buAutoNum type="arabicPeriod"/>
            </a:pPr>
            <a:r>
              <a:rPr lang="en-US" b="1" dirty="0"/>
              <a:t>Dashboard Integration</a:t>
            </a:r>
            <a:r>
              <a:rPr lang="en-US" dirty="0"/>
              <a:t>: Place KPIs on a dashboard to provide an at-a-glance view of performance, alongside other visualizations for deeper insights.</a:t>
            </a:r>
            <a:endParaRPr lang="en-US" dirty="0"/>
          </a:p>
          <a:p>
            <a:r>
              <a:rPr lang="en-US" dirty="0"/>
              <a:t>By using these built-in and custom charts, along with effective KPI creation, you can create powerful visualizations and performance monitoring tools in Tableau!</a:t>
            </a:r>
            <a:endParaRPr lang="en-US" dirty="0"/>
          </a:p>
        </p:txBody>
      </p:sp>
      <p:sp>
        <p:nvSpPr>
          <p:cNvPr id="5" name="TextBox 4"/>
          <p:cNvSpPr txBox="1"/>
          <p:nvPr/>
        </p:nvSpPr>
        <p:spPr>
          <a:xfrm>
            <a:off x="62865" y="5360035"/>
            <a:ext cx="6652895" cy="368300"/>
          </a:xfrm>
          <a:prstGeom prst="rect">
            <a:avLst/>
          </a:prstGeom>
          <a:noFill/>
        </p:spPr>
        <p:txBody>
          <a:bodyPr wrap="square">
            <a:spAutoFit/>
          </a:bodyPr>
          <a:lstStyle/>
          <a:p>
            <a:pPr lvl="1"/>
            <a:r>
              <a:rPr lang="en-IN" dirty="0">
                <a:hlinkClick r:id="rId1"/>
              </a:rPr>
              <a:t>https://help.tableau.com/current/pro/desktop/en-us/kpi.htm</a:t>
            </a:r>
            <a:r>
              <a:rPr lang="en-IN" dirty="0"/>
              <a:t> </a:t>
            </a:r>
            <a:endParaRPr lang="en-IN" dirty="0"/>
          </a:p>
        </p:txBody>
      </p:sp>
      <p:sp>
        <p:nvSpPr>
          <p:cNvPr id="7" name="TextBox 6"/>
          <p:cNvSpPr txBox="1"/>
          <p:nvPr/>
        </p:nvSpPr>
        <p:spPr>
          <a:xfrm>
            <a:off x="556895" y="5728335"/>
            <a:ext cx="7195185" cy="645160"/>
          </a:xfrm>
          <a:prstGeom prst="rect">
            <a:avLst/>
          </a:prstGeom>
          <a:noFill/>
        </p:spPr>
        <p:txBody>
          <a:bodyPr wrap="square">
            <a:spAutoFit/>
          </a:bodyPr>
          <a:lstStyle/>
          <a:p>
            <a:r>
              <a:rPr lang="en-IN" dirty="0">
                <a:hlinkClick r:id="rId2"/>
              </a:rPr>
              <a:t>https://blog.coupler.io/tableau-kpi-dashboard/</a:t>
            </a:r>
            <a:endParaRPr lang="en-IN" dirty="0"/>
          </a:p>
          <a:p>
            <a:r>
              <a:rPr lang="en-IN" dirty="0">
                <a:hlinkClick r:id="rId3"/>
              </a:rPr>
              <a:t>https://www.tableau.com/drive/kpi-calculations</a:t>
            </a:r>
            <a:r>
              <a:rPr lang="en-IN" dirty="0"/>
              <a:t> </a:t>
            </a:r>
            <a:endParaRPr lang="en-IN"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15570" y="16045"/>
            <a:ext cx="5080000" cy="337185"/>
          </a:xfrm>
          <a:prstGeom prst="rect">
            <a:avLst/>
          </a:prstGeom>
        </p:spPr>
        <p:txBody>
          <a:bodyPr>
            <a:spAutoFit/>
          </a:bodyPr>
          <a:lstStyle/>
          <a:p>
            <a:pPr marL="0" indent="0">
              <a:spcBef>
                <a:spcPct val="0"/>
              </a:spcBef>
              <a:spcAft>
                <a:spcPct val="0"/>
              </a:spcAft>
            </a:pPr>
            <a:r>
              <a:rPr sz="1600" b="0" i="0" dirty="0">
                <a:solidFill>
                  <a:srgbClr val="333333"/>
                </a:solidFill>
                <a:latin typeface="Benton Sans Book"/>
                <a:ea typeface="Benton Sans Book"/>
              </a:rPr>
              <a:t>Get Started with Calculations in Tableau</a:t>
            </a:r>
            <a:endParaRPr sz="1600" b="0" i="0" dirty="0">
              <a:solidFill>
                <a:srgbClr val="333333"/>
              </a:solidFill>
              <a:latin typeface="Benton Sans Book"/>
              <a:ea typeface="Benton Sans Book"/>
            </a:endParaRPr>
          </a:p>
        </p:txBody>
      </p:sp>
      <p:sp>
        <p:nvSpPr>
          <p:cNvPr id="4" name="Text Box 3"/>
          <p:cNvSpPr txBox="1"/>
          <p:nvPr/>
        </p:nvSpPr>
        <p:spPr>
          <a:xfrm>
            <a:off x="1268730" y="4702810"/>
            <a:ext cx="10923905" cy="1322070"/>
          </a:xfrm>
          <a:prstGeom prst="rect">
            <a:avLst/>
          </a:prstGeom>
        </p:spPr>
        <p:txBody>
          <a:bodyPr wrap="square">
            <a:spAutoFit/>
          </a:bodyPr>
          <a:lstStyle/>
          <a:p>
            <a:pPr marL="342900" indent="-342900" algn="l">
              <a:buAutoNum type="arabicPeriod"/>
            </a:pPr>
            <a:r>
              <a:rPr sz="1600" b="1" i="0" dirty="0">
                <a:solidFill>
                  <a:srgbClr val="333333"/>
                </a:solidFill>
                <a:latin typeface="Merriweather"/>
                <a:ea typeface="Merriweather"/>
              </a:rPr>
              <a:t>Basic calculations</a:t>
            </a:r>
            <a:r>
              <a:rPr lang="en-US" sz="1600" b="0" i="0" dirty="0">
                <a:solidFill>
                  <a:srgbClr val="333333"/>
                </a:solidFill>
                <a:latin typeface="Merriweather"/>
                <a:ea typeface="Merriweather"/>
              </a:rPr>
              <a:t> (a row-level calculation)</a:t>
            </a:r>
            <a:endParaRPr sz="1600" b="0" i="0" dirty="0">
              <a:solidFill>
                <a:srgbClr val="333333"/>
              </a:solidFill>
              <a:latin typeface="Merriweather"/>
              <a:ea typeface="Merriweather"/>
            </a:endParaRPr>
          </a:p>
          <a:p>
            <a:pPr marL="342900" indent="-342900" algn="l">
              <a:buAutoNum type="arabicPeriod"/>
            </a:pPr>
            <a:r>
              <a:rPr sz="1600" b="1" i="0" dirty="0">
                <a:solidFill>
                  <a:srgbClr val="333333"/>
                </a:solidFill>
                <a:latin typeface="Merriweather"/>
                <a:ea typeface="Merriweather"/>
              </a:rPr>
              <a:t>Level of Detail (LOD) </a:t>
            </a:r>
            <a:r>
              <a:rPr sz="1600" b="0" i="0" dirty="0">
                <a:solidFill>
                  <a:srgbClr val="333333"/>
                </a:solidFill>
                <a:latin typeface="Merriweather"/>
                <a:ea typeface="Merriweather"/>
              </a:rPr>
              <a:t>expressions </a:t>
            </a:r>
            <a:r>
              <a:rPr lang="en-US" sz="1600" b="0" i="0" dirty="0">
                <a:solidFill>
                  <a:srgbClr val="333333"/>
                </a:solidFill>
                <a:latin typeface="Merriweather"/>
                <a:ea typeface="Merriweather"/>
              </a:rPr>
              <a:t>(fixed ,include, exclude --&gt;,LOD calculations allow you to compute </a:t>
            </a:r>
            <a:endParaRPr lang="en-US" sz="1600" b="0" i="0" dirty="0">
              <a:solidFill>
                <a:srgbClr val="333333"/>
              </a:solidFill>
              <a:latin typeface="Merriweather"/>
              <a:ea typeface="Merriweather"/>
            </a:endParaRPr>
          </a:p>
          <a:p>
            <a:pPr indent="0" algn="l">
              <a:buNone/>
            </a:pPr>
            <a:r>
              <a:rPr lang="en-US" sz="1600" b="0" i="0" dirty="0">
                <a:solidFill>
                  <a:srgbClr val="333333"/>
                </a:solidFill>
                <a:latin typeface="Merriweather"/>
                <a:ea typeface="Merriweather"/>
              </a:rPr>
              <a:t>values at the data source level and the visualization level.)</a:t>
            </a:r>
            <a:endParaRPr sz="1600" b="0" i="0" dirty="0">
              <a:solidFill>
                <a:srgbClr val="333333"/>
              </a:solidFill>
              <a:latin typeface="Merriweather"/>
              <a:ea typeface="Merriweather"/>
            </a:endParaRPr>
          </a:p>
          <a:p>
            <a:pPr marL="342900" indent="-342900" algn="l">
              <a:buAutoNum type="arabicPeriod"/>
            </a:pPr>
            <a:r>
              <a:rPr sz="1600" b="1" i="0" dirty="0">
                <a:solidFill>
                  <a:srgbClr val="333333"/>
                </a:solidFill>
                <a:latin typeface="Merriweather"/>
                <a:ea typeface="Merriweather"/>
              </a:rPr>
              <a:t>Table calculations</a:t>
            </a:r>
            <a:r>
              <a:rPr sz="1600" b="0" i="0" dirty="0">
                <a:solidFill>
                  <a:srgbClr val="333333"/>
                </a:solidFill>
                <a:latin typeface="Merriweather"/>
                <a:ea typeface="Merriweather"/>
              </a:rPr>
              <a:t> </a:t>
            </a:r>
            <a:endParaRPr sz="1600" b="0" i="0" dirty="0">
              <a:solidFill>
                <a:srgbClr val="333333"/>
              </a:solidFill>
              <a:latin typeface="Merriweather"/>
              <a:ea typeface="Merriweather"/>
            </a:endParaRPr>
          </a:p>
          <a:p>
            <a:pPr marL="0" indent="0" algn="l"/>
            <a:r>
              <a:rPr sz="1600" b="0" i="0" dirty="0">
                <a:solidFill>
                  <a:srgbClr val="333333"/>
                </a:solidFill>
                <a:latin typeface="Merriweather"/>
                <a:ea typeface="Merriweather"/>
              </a:rPr>
              <a:t> </a:t>
            </a:r>
            <a:endParaRPr sz="1600" b="0" i="0" dirty="0">
              <a:solidFill>
                <a:srgbClr val="333333"/>
              </a:solidFill>
              <a:latin typeface="Merriweather"/>
              <a:ea typeface="Merriweather"/>
            </a:endParaRPr>
          </a:p>
        </p:txBody>
      </p:sp>
      <p:sp>
        <p:nvSpPr>
          <p:cNvPr id="5" name="Text Box 4"/>
          <p:cNvSpPr txBox="1"/>
          <p:nvPr/>
        </p:nvSpPr>
        <p:spPr>
          <a:xfrm>
            <a:off x="455930" y="5656580"/>
            <a:ext cx="11186795" cy="368300"/>
          </a:xfrm>
          <a:prstGeom prst="rect">
            <a:avLst/>
          </a:prstGeom>
          <a:noFill/>
        </p:spPr>
        <p:txBody>
          <a:bodyPr wrap="square" rtlCol="0" anchor="t">
            <a:spAutoFit/>
          </a:bodyPr>
          <a:lstStyle/>
          <a:p>
            <a:r>
              <a:rPr lang="en-US" dirty="0">
                <a:solidFill>
                  <a:srgbClr val="00B0F0"/>
                </a:solidFill>
              </a:rPr>
              <a:t>https://help.tableau.com/current/pro/desktop/en-us/calculations_calculatedfields_create.htm</a:t>
            </a:r>
            <a:endParaRPr lang="en-US" dirty="0">
              <a:solidFill>
                <a:srgbClr val="00B0F0"/>
              </a:solidFill>
            </a:endParaRPr>
          </a:p>
        </p:txBody>
      </p:sp>
      <p:sp>
        <p:nvSpPr>
          <p:cNvPr id="6" name="Text Box 5"/>
          <p:cNvSpPr txBox="1"/>
          <p:nvPr/>
        </p:nvSpPr>
        <p:spPr>
          <a:xfrm>
            <a:off x="570230" y="5910580"/>
            <a:ext cx="6096000" cy="368300"/>
          </a:xfrm>
          <a:prstGeom prst="rect">
            <a:avLst/>
          </a:prstGeom>
          <a:noFill/>
        </p:spPr>
        <p:txBody>
          <a:bodyPr wrap="square" rtlCol="0" anchor="t">
            <a:spAutoFit/>
          </a:bodyPr>
          <a:lstStyle/>
          <a:p>
            <a:r>
              <a:rPr lang="en-US" dirty="0">
                <a:solidFill>
                  <a:srgbClr val="00B0F0"/>
                </a:solidFill>
              </a:rPr>
              <a:t>https://mode.com/help/articles/cal-fields</a:t>
            </a:r>
            <a:endParaRPr lang="en-US" dirty="0">
              <a:solidFill>
                <a:srgbClr val="00B0F0"/>
              </a:solidFill>
            </a:endParaRPr>
          </a:p>
        </p:txBody>
      </p:sp>
      <p:sp>
        <p:nvSpPr>
          <p:cNvPr id="7" name="TextBox 6"/>
          <p:cNvSpPr txBox="1"/>
          <p:nvPr/>
        </p:nvSpPr>
        <p:spPr>
          <a:xfrm>
            <a:off x="8127999" y="2738209"/>
            <a:ext cx="6217920" cy="646331"/>
          </a:xfrm>
          <a:prstGeom prst="rect">
            <a:avLst/>
          </a:prstGeom>
          <a:noFill/>
        </p:spPr>
        <p:txBody>
          <a:bodyPr wrap="square">
            <a:spAutoFit/>
          </a:bodyPr>
          <a:lstStyle/>
          <a:p>
            <a:pPr algn="l"/>
            <a:r>
              <a:rPr lang="en-US" b="0" i="0" dirty="0">
                <a:solidFill>
                  <a:srgbClr val="333333"/>
                </a:solidFill>
                <a:effectLst/>
                <a:latin typeface="Tomorrow"/>
              </a:rPr>
              <a:t> </a:t>
            </a:r>
            <a:r>
              <a:rPr lang="en-US" b="0" i="0" u="none" strike="noStrike" dirty="0">
                <a:solidFill>
                  <a:srgbClr val="4CAF50"/>
                </a:solidFill>
                <a:effectLst/>
                <a:latin typeface="Tomorrow"/>
              </a:rPr>
              <a:t>Level of Detail-Fixed</a:t>
            </a:r>
            <a:endParaRPr lang="en-US" b="0" i="0" dirty="0">
              <a:solidFill>
                <a:srgbClr val="333333"/>
              </a:solidFill>
              <a:effectLst/>
              <a:latin typeface="Tomorrow"/>
            </a:endParaRPr>
          </a:p>
          <a:p>
            <a:pPr marL="285750" indent="-285750" algn="l">
              <a:buFont typeface="Arial" panose="020B0604020202020204" pitchFamily="34" charset="0"/>
              <a:buChar char="•"/>
            </a:pPr>
            <a:r>
              <a:rPr lang="en-US" b="0" i="0" u="none" strike="noStrike" dirty="0" err="1">
                <a:solidFill>
                  <a:srgbClr val="4CAF50"/>
                </a:solidFill>
                <a:effectLst/>
                <a:latin typeface="Tomorrow"/>
              </a:rPr>
              <a:t>Include,Exclude</a:t>
            </a:r>
            <a:r>
              <a:rPr lang="en-US" b="0" i="0" u="none" strike="noStrike" dirty="0">
                <a:solidFill>
                  <a:srgbClr val="4CAF50"/>
                </a:solidFill>
                <a:effectLst/>
                <a:latin typeface="Tomorrow"/>
              </a:rPr>
              <a:t> LOD</a:t>
            </a:r>
            <a:r>
              <a:rPr lang="en-US" b="0" i="0" dirty="0">
                <a:solidFill>
                  <a:srgbClr val="333333"/>
                </a:solidFill>
                <a:effectLst/>
                <a:latin typeface="Tomorrow"/>
              </a:rPr>
              <a:t> </a:t>
            </a:r>
            <a:endParaRPr lang="en-US" b="0" i="0" dirty="0">
              <a:solidFill>
                <a:srgbClr val="333333"/>
              </a:solidFill>
              <a:effectLst/>
              <a:latin typeface="Tomorrow"/>
            </a:endParaRPr>
          </a:p>
        </p:txBody>
      </p:sp>
      <p:sp>
        <p:nvSpPr>
          <p:cNvPr id="9" name="TextBox 8"/>
          <p:cNvSpPr txBox="1"/>
          <p:nvPr/>
        </p:nvSpPr>
        <p:spPr>
          <a:xfrm>
            <a:off x="570230" y="243850"/>
            <a:ext cx="11621770" cy="4462760"/>
          </a:xfrm>
          <a:prstGeom prst="rect">
            <a:avLst/>
          </a:prstGeom>
          <a:noFill/>
        </p:spPr>
        <p:txBody>
          <a:bodyPr wrap="square">
            <a:spAutoFit/>
          </a:bodyPr>
          <a:lstStyle/>
          <a:p>
            <a:r>
              <a:rPr lang="en-US" sz="3200" b="1" dirty="0">
                <a:solidFill>
                  <a:srgbClr val="C00000"/>
                </a:solidFill>
                <a:highlight>
                  <a:srgbClr val="FFFF00"/>
                </a:highlight>
              </a:rPr>
              <a:t>Table Calculations</a:t>
            </a:r>
            <a:endParaRPr lang="en-US" sz="3200" b="1" dirty="0">
              <a:solidFill>
                <a:srgbClr val="C00000"/>
              </a:solidFill>
              <a:highlight>
                <a:srgbClr val="FFFF00"/>
              </a:highlight>
            </a:endParaRPr>
          </a:p>
          <a:p>
            <a:r>
              <a:rPr lang="en-US" dirty="0"/>
              <a:t>Table calculations are transformations that are applied to the data in your visualization after it has been aggregated. They allow for dynamic calculations based on the structure of the visualization.</a:t>
            </a:r>
            <a:endParaRPr lang="en-US" dirty="0"/>
          </a:p>
          <a:p>
            <a:r>
              <a:rPr lang="en-US" b="1" dirty="0">
                <a:solidFill>
                  <a:srgbClr val="FF0000"/>
                </a:solidFill>
              </a:rPr>
              <a:t>Key Features of Table Calculations:</a:t>
            </a:r>
            <a:endParaRPr lang="en-US" b="1" dirty="0">
              <a:solidFill>
                <a:srgbClr val="FF0000"/>
              </a:solidFill>
            </a:endParaRPr>
          </a:p>
          <a:p>
            <a:pPr>
              <a:buFont typeface="Arial" panose="020B0604020202020204" pitchFamily="34" charset="0"/>
              <a:buChar char="•"/>
            </a:pPr>
            <a:r>
              <a:rPr lang="en-US" b="1" dirty="0"/>
              <a:t>Context-Dependent</a:t>
            </a:r>
            <a:r>
              <a:rPr lang="en-US" dirty="0"/>
              <a:t>: They change based on the dimensions and measures present in the view.</a:t>
            </a:r>
            <a:endParaRPr lang="en-US" dirty="0"/>
          </a:p>
          <a:p>
            <a:pPr>
              <a:buFont typeface="Arial" panose="020B0604020202020204" pitchFamily="34" charset="0"/>
              <a:buChar char="•"/>
            </a:pPr>
            <a:r>
              <a:rPr lang="en-US" b="1" dirty="0"/>
              <a:t>Common Types</a:t>
            </a:r>
            <a:r>
              <a:rPr lang="en-US" dirty="0"/>
              <a:t>:</a:t>
            </a:r>
            <a:endParaRPr lang="en-US" dirty="0"/>
          </a:p>
          <a:p>
            <a:pPr marL="742950" lvl="1" indent="-285750">
              <a:buFont typeface="Arial" panose="020B0604020202020204" pitchFamily="34" charset="0"/>
              <a:buChar char="•"/>
            </a:pPr>
            <a:r>
              <a:rPr lang="en-US" b="1" dirty="0"/>
              <a:t>Running Total</a:t>
            </a:r>
            <a:r>
              <a:rPr lang="en-US" dirty="0"/>
              <a:t>: Cumulatively sums values over a specified dimension.</a:t>
            </a:r>
            <a:endParaRPr lang="en-US" dirty="0"/>
          </a:p>
          <a:p>
            <a:pPr marL="742950" lvl="1" indent="-285750">
              <a:buFont typeface="Arial" panose="020B0604020202020204" pitchFamily="34" charset="0"/>
              <a:buChar char="•"/>
            </a:pPr>
            <a:r>
              <a:rPr lang="en-US" b="1" dirty="0"/>
              <a:t>Percent of Total</a:t>
            </a:r>
            <a:r>
              <a:rPr lang="en-US" dirty="0"/>
              <a:t>: Shows each value as a percentage of the total.</a:t>
            </a:r>
            <a:endParaRPr lang="en-US" dirty="0"/>
          </a:p>
          <a:p>
            <a:pPr marL="742950" lvl="1" indent="-285750">
              <a:buFont typeface="Arial" panose="020B0604020202020204" pitchFamily="34" charset="0"/>
              <a:buChar char="•"/>
            </a:pPr>
            <a:r>
              <a:rPr lang="en-US" b="1" dirty="0"/>
              <a:t>Difference</a:t>
            </a:r>
            <a:r>
              <a:rPr lang="en-US" dirty="0"/>
              <a:t>: Calculates the difference between values in the view.</a:t>
            </a:r>
            <a:endParaRPr lang="en-US" dirty="0"/>
          </a:p>
          <a:p>
            <a:pPr marL="742950" lvl="1" indent="-285750">
              <a:buFont typeface="Arial" panose="020B0604020202020204" pitchFamily="34" charset="0"/>
              <a:buChar char="•"/>
            </a:pPr>
            <a:r>
              <a:rPr lang="en-US" b="1" dirty="0"/>
              <a:t>Moving Average</a:t>
            </a:r>
            <a:r>
              <a:rPr lang="en-US" dirty="0"/>
              <a:t>: Averages values over a specified number of periods.</a:t>
            </a:r>
            <a:endParaRPr lang="en-US" dirty="0"/>
          </a:p>
          <a:p>
            <a:r>
              <a:rPr lang="en-US" b="1" dirty="0"/>
              <a:t>How to Create Table Calculations:</a:t>
            </a:r>
            <a:endParaRPr lang="en-US" b="1" dirty="0"/>
          </a:p>
          <a:p>
            <a:pPr>
              <a:buFont typeface="+mj-lt"/>
              <a:buAutoNum type="arabicPeriod"/>
            </a:pPr>
            <a:r>
              <a:rPr lang="en-US" b="1" dirty="0"/>
              <a:t>Add a Measure</a:t>
            </a:r>
            <a:r>
              <a:rPr lang="en-US" dirty="0"/>
              <a:t>: Start by placing a measure in your view.</a:t>
            </a:r>
            <a:endParaRPr lang="en-US" dirty="0"/>
          </a:p>
          <a:p>
            <a:pPr>
              <a:buFont typeface="+mj-lt"/>
              <a:buAutoNum type="arabicPeriod"/>
            </a:pPr>
            <a:r>
              <a:rPr lang="en-US" b="1" dirty="0"/>
              <a:t>Select Table Calculation</a:t>
            </a:r>
            <a:r>
              <a:rPr lang="en-US" dirty="0"/>
              <a:t>: Right-click the measure in the view, choose “Quick Table Calculation,” and select your desired calculation.</a:t>
            </a:r>
            <a:endParaRPr lang="en-US" dirty="0"/>
          </a:p>
          <a:p>
            <a:pPr>
              <a:buFont typeface="+mj-lt"/>
              <a:buAutoNum type="arabicPeriod"/>
            </a:pPr>
            <a:r>
              <a:rPr lang="en-US" b="1" dirty="0"/>
              <a:t>Customize</a:t>
            </a:r>
            <a:r>
              <a:rPr lang="en-US" dirty="0"/>
              <a:t>: You can customize the calculation further through the "Edit Table Calculation" option.</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33730" y="467360"/>
            <a:ext cx="10896600" cy="368300"/>
          </a:xfrm>
          <a:prstGeom prst="rect">
            <a:avLst/>
          </a:prstGeom>
          <a:noFill/>
        </p:spPr>
        <p:txBody>
          <a:bodyPr wrap="square">
            <a:spAutoFit/>
          </a:bodyPr>
          <a:lstStyle/>
          <a:p>
            <a:r>
              <a:rPr lang="en-IN" dirty="0">
                <a:solidFill>
                  <a:srgbClr val="00B0F0"/>
                </a:solidFill>
              </a:rPr>
              <a:t>https://help.tableau.com/current/pro/desktop/en-us/calculations_tablecalculations.htm</a:t>
            </a:r>
            <a:endParaRPr lang="en-IN" dirty="0">
              <a:solidFill>
                <a:srgbClr val="00B0F0"/>
              </a:solidFill>
            </a:endParaRPr>
          </a:p>
        </p:txBody>
      </p:sp>
      <p:sp>
        <p:nvSpPr>
          <p:cNvPr id="5" name="TextBox 4"/>
          <p:cNvSpPr txBox="1"/>
          <p:nvPr/>
        </p:nvSpPr>
        <p:spPr>
          <a:xfrm>
            <a:off x="748665" y="940435"/>
            <a:ext cx="10048875" cy="368300"/>
          </a:xfrm>
          <a:prstGeom prst="rect">
            <a:avLst/>
          </a:prstGeom>
          <a:noFill/>
        </p:spPr>
        <p:txBody>
          <a:bodyPr wrap="square">
            <a:spAutoFit/>
          </a:bodyPr>
          <a:lstStyle/>
          <a:p>
            <a:r>
              <a:rPr lang="en-IN" dirty="0">
                <a:solidFill>
                  <a:srgbClr val="00B0F0"/>
                </a:solidFill>
              </a:rPr>
              <a:t>https://help.tableau.com/current/pro/desktop/en-us/calculations_tablecalculations_quick.htm</a:t>
            </a:r>
            <a:endParaRPr lang="en-IN" dirty="0">
              <a:solidFill>
                <a:srgbClr val="00B0F0"/>
              </a:solidFill>
            </a:endParaRPr>
          </a:p>
        </p:txBody>
      </p:sp>
      <p:sp>
        <p:nvSpPr>
          <p:cNvPr id="2" name="Text Box 1"/>
          <p:cNvSpPr txBox="1"/>
          <p:nvPr/>
        </p:nvSpPr>
        <p:spPr>
          <a:xfrm>
            <a:off x="1670685" y="2414270"/>
            <a:ext cx="4064000" cy="2306955"/>
          </a:xfrm>
          <a:prstGeom prst="rect">
            <a:avLst/>
          </a:prstGeom>
          <a:noFill/>
        </p:spPr>
        <p:txBody>
          <a:bodyPr wrap="square" rtlCol="0">
            <a:spAutoFit/>
          </a:bodyPr>
          <a:p>
            <a:r>
              <a:rPr lang="en-US"/>
              <a:t>Functions</a:t>
            </a:r>
            <a:endParaRPr lang="en-US"/>
          </a:p>
          <a:p>
            <a:r>
              <a:rPr lang="en-US"/>
              <a:t>string </a:t>
            </a:r>
            <a:endParaRPr lang="en-US"/>
          </a:p>
          <a:p>
            <a:r>
              <a:rPr lang="en-US"/>
              <a:t>maths </a:t>
            </a:r>
            <a:endParaRPr lang="en-US"/>
          </a:p>
          <a:p>
            <a:r>
              <a:rPr lang="en-US"/>
              <a:t>date </a:t>
            </a:r>
            <a:endParaRPr lang="en-US"/>
          </a:p>
          <a:p>
            <a:endParaRPr lang="en-US"/>
          </a:p>
          <a:p>
            <a:r>
              <a:rPr lang="en-US"/>
              <a:t>if</a:t>
            </a:r>
            <a:endParaRPr lang="en-US"/>
          </a:p>
          <a:p>
            <a:r>
              <a:rPr lang="en-US"/>
              <a:t>case</a:t>
            </a:r>
            <a:endParaRPr lang="en-US"/>
          </a:p>
          <a:p>
            <a:endParaRPr lang="en-US"/>
          </a:p>
        </p:txBody>
      </p:sp>
      <p:sp>
        <p:nvSpPr>
          <p:cNvPr id="4" name="Text Box 3"/>
          <p:cNvSpPr txBox="1"/>
          <p:nvPr/>
        </p:nvSpPr>
        <p:spPr>
          <a:xfrm>
            <a:off x="4793615" y="5826760"/>
            <a:ext cx="7397750" cy="368300"/>
          </a:xfrm>
          <a:prstGeom prst="rect">
            <a:avLst/>
          </a:prstGeom>
          <a:noFill/>
        </p:spPr>
        <p:txBody>
          <a:bodyPr wrap="square" rtlCol="0" anchor="t">
            <a:spAutoFit/>
          </a:bodyPr>
          <a:p>
            <a:r>
              <a:rPr lang="en-US" altLang="en-US"/>
              <a:t>https://www.kdnuggets.com/2022/08/10-used-tableau-functions.html</a:t>
            </a:r>
            <a:endParaRPr lang="en-US"/>
          </a:p>
        </p:txBody>
      </p:sp>
      <p:sp>
        <p:nvSpPr>
          <p:cNvPr id="6" name="Text Box 5"/>
          <p:cNvSpPr txBox="1"/>
          <p:nvPr/>
        </p:nvSpPr>
        <p:spPr>
          <a:xfrm>
            <a:off x="4701540" y="5429250"/>
            <a:ext cx="6096000" cy="368300"/>
          </a:xfrm>
          <a:prstGeom prst="rect">
            <a:avLst/>
          </a:prstGeom>
          <a:noFill/>
        </p:spPr>
        <p:txBody>
          <a:bodyPr wrap="square" rtlCol="0" anchor="t">
            <a:spAutoFit/>
          </a:bodyPr>
          <a:p>
            <a:r>
              <a:rPr lang="en-US" altLang="en-US"/>
              <a:t>https://absentdata.com/tableau-function-list/</a:t>
            </a:r>
            <a:endParaRPr lang="en-US"/>
          </a:p>
        </p:txBody>
      </p:sp>
      <p:sp>
        <p:nvSpPr>
          <p:cNvPr id="7" name="Text Box 6"/>
          <p:cNvSpPr txBox="1"/>
          <p:nvPr/>
        </p:nvSpPr>
        <p:spPr>
          <a:xfrm>
            <a:off x="7769225" y="2508250"/>
            <a:ext cx="3533140" cy="1076325"/>
          </a:xfrm>
          <a:prstGeom prst="rect">
            <a:avLst/>
          </a:prstGeom>
        </p:spPr>
        <p:txBody>
          <a:bodyPr wrap="square">
            <a:spAutoFit/>
          </a:bodyPr>
          <a:p>
            <a:pPr marL="0" indent="0">
              <a:spcBef>
                <a:spcPct val="0"/>
              </a:spcBef>
              <a:spcAft>
                <a:spcPct val="0"/>
              </a:spcAft>
            </a:pPr>
            <a:r>
              <a:rPr sz="1600" b="1" i="0">
                <a:solidFill>
                  <a:srgbClr val="333333"/>
                </a:solidFill>
                <a:latin typeface="Tomorrow"/>
                <a:ea typeface="Tomorrow"/>
              </a:rPr>
              <a:t>Level of Detail</a:t>
            </a:r>
            <a:r>
              <a:rPr lang="en-US" sz="1600" b="1" i="0">
                <a:solidFill>
                  <a:srgbClr val="333333"/>
                </a:solidFill>
                <a:latin typeface="Tomorrow"/>
                <a:ea typeface="Tomorrow"/>
              </a:rPr>
              <a:t>(</a:t>
            </a:r>
            <a:r>
              <a:rPr sz="1600">
                <a:solidFill>
                  <a:srgbClr val="333333"/>
                </a:solidFill>
                <a:latin typeface="Tomorrow"/>
                <a:ea typeface="Tomorrow"/>
                <a:sym typeface="+mn-ea"/>
              </a:rPr>
              <a:t>LOD</a:t>
            </a:r>
            <a:r>
              <a:rPr lang="en-US" sz="1600" b="1" i="0">
                <a:solidFill>
                  <a:srgbClr val="333333"/>
                </a:solidFill>
                <a:latin typeface="Tomorrow"/>
                <a:ea typeface="Tomorrow"/>
              </a:rPr>
              <a:t>)</a:t>
            </a:r>
            <a:r>
              <a:rPr sz="1600" b="1" i="0">
                <a:solidFill>
                  <a:srgbClr val="333333"/>
                </a:solidFill>
                <a:latin typeface="Tomorrow"/>
                <a:ea typeface="Tomorrow"/>
              </a:rPr>
              <a:t>-</a:t>
            </a:r>
            <a:endParaRPr sz="1600" b="1" i="0">
              <a:solidFill>
                <a:srgbClr val="333333"/>
              </a:solidFill>
              <a:latin typeface="Tomorrow"/>
              <a:ea typeface="Tomorrow"/>
            </a:endParaRPr>
          </a:p>
          <a:p>
            <a:pPr marL="0" indent="457200">
              <a:spcBef>
                <a:spcPct val="0"/>
              </a:spcBef>
              <a:spcAft>
                <a:spcPct val="0"/>
              </a:spcAft>
            </a:pPr>
            <a:r>
              <a:rPr sz="1600" b="1" i="0">
                <a:solidFill>
                  <a:srgbClr val="333333"/>
                </a:solidFill>
                <a:latin typeface="Tomorrow"/>
                <a:ea typeface="Tomorrow"/>
              </a:rPr>
              <a:t>Fixed</a:t>
            </a:r>
            <a:endParaRPr sz="1600" b="1" i="0">
              <a:solidFill>
                <a:srgbClr val="333333"/>
              </a:solidFill>
              <a:latin typeface="Tomorrow"/>
              <a:ea typeface="Tomorrow"/>
            </a:endParaRPr>
          </a:p>
          <a:p>
            <a:pPr marL="0" indent="457200">
              <a:spcBef>
                <a:spcPct val="0"/>
              </a:spcBef>
              <a:spcAft>
                <a:spcPct val="0"/>
              </a:spcAft>
            </a:pPr>
            <a:r>
              <a:rPr sz="1600" b="0" i="0">
                <a:solidFill>
                  <a:srgbClr val="333333"/>
                </a:solidFill>
                <a:latin typeface="Tomorrow"/>
                <a:ea typeface="Tomorrow"/>
              </a:rPr>
              <a:t>Include,</a:t>
            </a:r>
            <a:endParaRPr sz="1600" b="0" i="0">
              <a:solidFill>
                <a:srgbClr val="333333"/>
              </a:solidFill>
              <a:latin typeface="Tomorrow"/>
              <a:ea typeface="Tomorrow"/>
            </a:endParaRPr>
          </a:p>
          <a:p>
            <a:pPr marL="0" indent="457200">
              <a:spcBef>
                <a:spcPct val="0"/>
              </a:spcBef>
              <a:spcAft>
                <a:spcPct val="0"/>
              </a:spcAft>
            </a:pPr>
            <a:r>
              <a:rPr sz="1600" b="0" i="0">
                <a:solidFill>
                  <a:srgbClr val="333333"/>
                </a:solidFill>
                <a:latin typeface="Tomorrow"/>
                <a:ea typeface="Tomorrow"/>
              </a:rPr>
              <a:t>Exclude </a:t>
            </a:r>
            <a:endParaRPr sz="1600" b="0" i="0">
              <a:solidFill>
                <a:srgbClr val="333333"/>
              </a:solidFill>
              <a:latin typeface="Tomorrow"/>
              <a:ea typeface="Tomorrow"/>
            </a:endParaRPr>
          </a:p>
        </p:txBody>
      </p:sp>
      <p:sp>
        <p:nvSpPr>
          <p:cNvPr id="8" name="Text Box 7"/>
          <p:cNvSpPr txBox="1"/>
          <p:nvPr/>
        </p:nvSpPr>
        <p:spPr>
          <a:xfrm>
            <a:off x="3556000" y="2767965"/>
            <a:ext cx="5080000" cy="1322070"/>
          </a:xfrm>
          <a:prstGeom prst="rect">
            <a:avLst/>
          </a:prstGeom>
        </p:spPr>
        <p:txBody>
          <a:bodyPr>
            <a:spAutoFit/>
          </a:bodyPr>
          <a:p>
            <a:pPr marL="0" indent="0">
              <a:spcBef>
                <a:spcPct val="0"/>
              </a:spcBef>
              <a:spcAft>
                <a:spcPct val="0"/>
              </a:spcAft>
            </a:pPr>
            <a:r>
              <a:rPr sz="1600" b="0" i="0">
                <a:solidFill>
                  <a:srgbClr val="333333"/>
                </a:solidFill>
                <a:latin typeface="BentonSans-Regular"/>
                <a:ea typeface="BentonSans-Regular"/>
              </a:rPr>
              <a:t>{include [City] , [Customer Name] : SUM([Profit]) }</a:t>
            </a:r>
            <a:endParaRPr sz="1600" b="0" i="0">
              <a:solidFill>
                <a:srgbClr val="333333"/>
              </a:solidFill>
              <a:latin typeface="BentonSans-Regular"/>
              <a:ea typeface="BentonSans-Regular"/>
            </a:endParaRPr>
          </a:p>
          <a:p>
            <a:pPr marL="0" indent="0">
              <a:spcBef>
                <a:spcPct val="0"/>
              </a:spcBef>
              <a:spcAft>
                <a:spcPct val="0"/>
              </a:spcAft>
            </a:pPr>
            <a:r>
              <a:rPr sz="1600" b="0" i="0">
                <a:solidFill>
                  <a:srgbClr val="333333"/>
                </a:solidFill>
                <a:latin typeface="BentonSans-Regular"/>
                <a:ea typeface="BentonSans-Regular"/>
              </a:rPr>
              <a:t> </a:t>
            </a:r>
            <a:endParaRPr sz="1600" b="0" i="0">
              <a:solidFill>
                <a:srgbClr val="333333"/>
              </a:solidFill>
              <a:latin typeface="BentonSans-Regular"/>
              <a:ea typeface="BentonSans-Regular"/>
            </a:endParaRPr>
          </a:p>
          <a:p>
            <a:pPr marL="0" indent="0">
              <a:spcBef>
                <a:spcPct val="0"/>
              </a:spcBef>
              <a:spcAft>
                <a:spcPct val="0"/>
              </a:spcAft>
            </a:pPr>
            <a:r>
              <a:rPr sz="1600" b="0" i="0">
                <a:solidFill>
                  <a:srgbClr val="333333"/>
                </a:solidFill>
                <a:latin typeface="BentonSans-Regular"/>
                <a:ea typeface="BentonSans-Regular"/>
              </a:rPr>
              <a:t>{Fixed  [City], [Customer Name] : SUM([Profit]) }           </a:t>
            </a:r>
            <a:endParaRPr sz="1600" b="0" i="0">
              <a:solidFill>
                <a:srgbClr val="333333"/>
              </a:solidFill>
              <a:latin typeface="BentonSans-Regular"/>
              <a:ea typeface="BentonSans-Regul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331470" y="-28573"/>
            <a:ext cx="11212830" cy="600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rPr>
              <a:t>Level of Detail (LOD) Expressions</a:t>
            </a:r>
            <a:endPar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panose="020B0604020202020204" pitchFamily="34" charset="0"/>
              </a:rPr>
              <a:t>LOD expressions allow for more granular control over the aggregation of data. They let you specify the level at which calculations are performed, regardless of the view’s structure.</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1" i="0" u="none" strike="noStrike" cap="none" normalizeH="0" baseline="0" dirty="0">
                <a:ln>
                  <a:noFill/>
                </a:ln>
                <a:solidFill>
                  <a:schemeClr val="tx1"/>
                </a:solidFill>
                <a:effectLst/>
                <a:latin typeface="Arial" panose="020B0604020202020204" pitchFamily="34" charset="0"/>
              </a:rPr>
              <a:t>Types of LOD Expressions:</a:t>
            </a:r>
            <a:endParaRPr kumimoji="0" lang="en-US" altLang="en-US" sz="1600" b="1" i="0" u="none" strike="noStrike" cap="none" normalizeH="0" baseline="0" dirty="0">
              <a:ln>
                <a:noFill/>
              </a:ln>
              <a:solidFill>
                <a:schemeClr val="tx1"/>
              </a:solidFill>
              <a:effectLst/>
              <a:latin typeface="Arial" panose="020B0604020202020204" pitchFamily="34" charset="0"/>
            </a:endParaRPr>
          </a:p>
          <a:p>
            <a:pPr algn="l">
              <a:buFont typeface="+mj-lt"/>
              <a:buAutoNum type="arabicPeriod"/>
            </a:pPr>
            <a:r>
              <a:rPr lang="en-IN" sz="1600" b="0" i="0" dirty="0">
                <a:solidFill>
                  <a:srgbClr val="51565E"/>
                </a:solidFill>
                <a:effectLst/>
                <a:latin typeface="Roboto" panose="02000000000000000000" pitchFamily="2" charset="0"/>
              </a:rPr>
              <a:t>INCLUDE</a:t>
            </a:r>
            <a:endParaRPr lang="en-IN" sz="1600" b="0" i="0" dirty="0">
              <a:solidFill>
                <a:srgbClr val="51565E"/>
              </a:solidFill>
              <a:effectLst/>
              <a:latin typeface="Roboto" panose="02000000000000000000" pitchFamily="2" charset="0"/>
            </a:endParaRPr>
          </a:p>
          <a:p>
            <a:pPr algn="l">
              <a:buFont typeface="+mj-lt"/>
              <a:buAutoNum type="arabicPeriod"/>
            </a:pPr>
            <a:r>
              <a:rPr lang="en-IN" sz="1600" b="0" i="0" dirty="0">
                <a:solidFill>
                  <a:srgbClr val="51565E"/>
                </a:solidFill>
                <a:effectLst/>
                <a:latin typeface="Roboto" panose="02000000000000000000" pitchFamily="2" charset="0"/>
              </a:rPr>
              <a:t>EXCLUDE</a:t>
            </a:r>
            <a:endParaRPr lang="en-IN" sz="1600" b="0" i="0" dirty="0">
              <a:solidFill>
                <a:srgbClr val="51565E"/>
              </a:solidFill>
              <a:effectLst/>
              <a:latin typeface="Roboto" panose="02000000000000000000" pitchFamily="2" charset="0"/>
            </a:endParaRPr>
          </a:p>
          <a:p>
            <a:pPr algn="l">
              <a:buFont typeface="+mj-lt"/>
              <a:buAutoNum type="arabicPeriod"/>
            </a:pPr>
            <a:r>
              <a:rPr lang="en-IN" sz="1600" b="0" i="0" dirty="0">
                <a:solidFill>
                  <a:srgbClr val="51565E"/>
                </a:solidFill>
                <a:effectLst/>
                <a:latin typeface="Roboto" panose="02000000000000000000" pitchFamily="2" charset="0"/>
              </a:rPr>
              <a:t>FIXED</a:t>
            </a:r>
            <a:endParaRPr lang="en-IN" sz="1600" b="0" i="0" dirty="0">
              <a:solidFill>
                <a:srgbClr val="51565E"/>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pPr>
            <a:r>
              <a:rPr kumimoji="0" lang="en-US" altLang="en-US" sz="1600" b="1" i="0" u="none" strike="noStrike" cap="none" normalizeH="0" baseline="0" dirty="0">
                <a:ln>
                  <a:noFill/>
                </a:ln>
                <a:solidFill>
                  <a:srgbClr val="C00000"/>
                </a:solidFill>
                <a:effectLst/>
                <a:highlight>
                  <a:srgbClr val="FFFF00"/>
                </a:highlight>
                <a:latin typeface="Arial" panose="020B0604020202020204" pitchFamily="34" charset="0"/>
              </a:rPr>
              <a:t>Fixed LOD</a:t>
            </a:r>
            <a:endParaRPr kumimoji="0" lang="en-US" altLang="en-US" sz="1600" b="0" i="0" u="none" strike="noStrike" cap="none" normalizeH="0" baseline="0" dirty="0">
              <a:ln>
                <a:noFill/>
              </a:ln>
              <a:solidFill>
                <a:srgbClr val="C00000"/>
              </a:solidFill>
              <a:effectLst/>
              <a:highlight>
                <a:srgbClr val="FFFF00"/>
              </a:highligh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Calculates a value using the specified dimensions, regardless of the dimensions in the view.</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Syntax</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{FIXED [Dimension1], [Dimension2]: AGGREGATE_FUNCTION([Measure])}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To calculate a fixed value, such as total sales per region, regardless of any other filters applied to the view.</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Example</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{FIXED [Region]: SUM([Sales])}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rPr>
              <a:t>This calculates the total sales for each region, ignoring any other dimensions in the view</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lang="en-US" altLang="en-US" sz="1600" dirty="0">
                <a:latin typeface="Arial" panose="020B0604020202020204" pitchFamily="34" charset="0"/>
              </a:rPr>
              <a:t> Category-wise sales with different dimensions</a:t>
            </a:r>
            <a:endParaRPr lang="en-US" altLang="en-US" sz="1600" dirty="0">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latin typeface="Arial" panose="020B0604020202020204" pitchFamily="34" charset="0"/>
              </a:rPr>
              <a:t>Q</a:t>
            </a:r>
            <a:r>
              <a:rPr lang="en-US" altLang="en-US" sz="1600" dirty="0">
                <a:latin typeface="Arial" panose="020B0604020202020204" pitchFamily="34" charset="0"/>
              </a:rPr>
              <a:t>. customer order frequency (histogram) </a:t>
            </a:r>
            <a:r>
              <a:rPr lang="en-US" altLang="en-US" sz="1600" dirty="0">
                <a:solidFill>
                  <a:srgbClr val="00B0F0"/>
                </a:solidFill>
                <a:latin typeface="Arial" panose="020B0604020202020204" pitchFamily="34" charset="0"/>
              </a:rPr>
              <a:t>https://www.youtube.com/watch?v=hTGRUkizGFM</a:t>
            </a:r>
            <a:r>
              <a:rPr lang="en-US" altLang="en-US" sz="1600" dirty="0">
                <a:latin typeface="Arial" panose="020B0604020202020204" pitchFamily="34" charset="0"/>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73931" y="0"/>
            <a:ext cx="10244137" cy="6123940"/>
          </a:xfrm>
          <a:prstGeom prst="rect">
            <a:avLst/>
          </a:prstGeom>
          <a:noFill/>
        </p:spPr>
        <p:txBody>
          <a:bodyPr wrap="square">
            <a:spAutoFit/>
          </a:bodyPr>
          <a:lstStyle/>
          <a:p>
            <a:pPr marL="457200" marR="0" lvl="1" indent="0" algn="l" defTabSz="914400" rtl="0" eaLnBrk="0" fontAlgn="base" latinLnBrk="0" hangingPunct="0">
              <a:lnSpc>
                <a:spcPct val="100000"/>
              </a:lnSpc>
              <a:spcBef>
                <a:spcPct val="0"/>
              </a:spcBef>
              <a:spcAft>
                <a:spcPct val="0"/>
              </a:spcAft>
              <a:buClrTx/>
              <a:buSzTx/>
            </a:pPr>
            <a:r>
              <a:rPr kumimoji="0" lang="en-US" altLang="en-US" sz="1600" b="0" i="0" u="none" strike="noStrike" cap="none" normalizeH="0" baseline="0" dirty="0">
                <a:ln>
                  <a:noFill/>
                </a:ln>
                <a:solidFill>
                  <a:schemeClr val="tx1"/>
                </a:solidFill>
                <a:effectLst/>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pPr>
            <a:r>
              <a:rPr kumimoji="0" lang="en-US" altLang="en-US" sz="2000" b="1" i="0" u="none" strike="noStrike" cap="none" normalizeH="0" baseline="0" dirty="0">
                <a:ln>
                  <a:noFill/>
                </a:ln>
                <a:solidFill>
                  <a:srgbClr val="C00000"/>
                </a:solidFill>
                <a:effectLst/>
                <a:highlight>
                  <a:srgbClr val="FFFF00"/>
                </a:highlight>
                <a:latin typeface="Arial" panose="020B0604020202020204" pitchFamily="34" charset="0"/>
              </a:rPr>
              <a:t>Include LOD</a:t>
            </a:r>
            <a:endParaRPr kumimoji="0" lang="en-US" altLang="en-US" sz="2000" b="0" i="0" u="none" strike="noStrike" cap="none" normalizeH="0" baseline="0" dirty="0">
              <a:ln>
                <a:noFill/>
              </a:ln>
              <a:solidFill>
                <a:srgbClr val="C00000"/>
              </a:solidFill>
              <a:effectLst/>
              <a:highlight>
                <a:srgbClr val="FFFF00"/>
              </a:highligh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Calculates a value using the dimensions in the view plus additional dimensions you specify.</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Syntax</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{INCLUDE [Additional Dimension]: AGGREGATE_FUNCTION([Measure])}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To calculate a value at a more granular level than what’s shown in the view.</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Example</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{INCLUDE [Product]: AVG([Sales])}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rPr>
              <a:t>This calculates the average sales per product, including it in the aggregation even if the product dimension isn’t directly in the view.</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pPr>
            <a:r>
              <a:rPr kumimoji="0" lang="en-US" altLang="en-US" sz="2000" b="1" i="0" u="none" strike="noStrike" cap="none" normalizeH="0" baseline="0" dirty="0">
                <a:ln>
                  <a:noFill/>
                </a:ln>
                <a:solidFill>
                  <a:srgbClr val="C00000"/>
                </a:solidFill>
                <a:effectLst/>
                <a:highlight>
                  <a:srgbClr val="FFFF00"/>
                </a:highlight>
                <a:latin typeface="Arial" panose="020B0604020202020204" pitchFamily="34" charset="0"/>
              </a:rPr>
              <a:t>Exclude LOD</a:t>
            </a:r>
            <a:endParaRPr kumimoji="0" lang="en-US" altLang="en-US" sz="2000" b="0" i="0" u="none" strike="noStrike" cap="none" normalizeH="0" baseline="0" dirty="0">
              <a:ln>
                <a:noFill/>
              </a:ln>
              <a:solidFill>
                <a:srgbClr val="C00000"/>
              </a:solidFill>
              <a:effectLst/>
              <a:highlight>
                <a:srgbClr val="FFFF00"/>
              </a:highligh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Calculates a value using the dimensions in the view, but excluding specified dimensions.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Syntax</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{EXCLUDE [Dimension]: AGGREGATE_FUNCTION([Measure])}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To aggregate values while ignoring certain dimensions.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Example</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{EXCLUDE [Category]: SUM([Sales])}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rPr>
              <a:t>This sums sales while excluding the Category dimension, giving a total across categories.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rgbClr val="00B0F0"/>
                </a:solidFill>
                <a:effectLst/>
                <a:latin typeface="Arial" panose="020B0604020202020204" pitchFamily="34" charset="0"/>
              </a:rPr>
              <a:t>https://www.tutorialspoint.com/tableau/tableau_lod_expressions.htm </a:t>
            </a:r>
            <a:endParaRPr kumimoji="0" lang="en-US" altLang="en-US" sz="1600" b="0" i="0" u="none" strike="noStrike" cap="none" normalizeH="0" baseline="0" dirty="0">
              <a:ln>
                <a:noFill/>
              </a:ln>
              <a:solidFill>
                <a:srgbClr val="00B0F0"/>
              </a:solidFill>
              <a:effectLst/>
              <a:latin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8357" y="0"/>
            <a:ext cx="11923643" cy="6740307"/>
          </a:xfrm>
          <a:prstGeom prst="rect">
            <a:avLst/>
          </a:prstGeom>
          <a:noFill/>
        </p:spPr>
        <p:txBody>
          <a:bodyPr wrap="square" rtlCol="0">
            <a:spAutoFit/>
          </a:bodyPr>
          <a:lstStyle/>
          <a:p>
            <a:pPr algn="l"/>
            <a:r>
              <a:rPr lang="en-US" b="1" i="0" dirty="0">
                <a:solidFill>
                  <a:srgbClr val="222222"/>
                </a:solidFill>
                <a:effectLst/>
                <a:latin typeface="Source Sans Pro" panose="020F0502020204030204" pitchFamily="34" charset="0"/>
              </a:rPr>
              <a:t>Menu Bar:</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It consists of menu options such as File, Data, Worksheet, Dashboard, Story, Analysis, Map, Format, Server, and Windows. The options in the menu bar include features such as file saving, data source connection, file export, table calculation options, and design features for creating a worksheet, dashboard, and storyboard.</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Toolbar Icon:</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Toolbar icon present below the menu bar can be used to edit the workbook using different features such as undo, redo, save, new data source, slideshow and so on.</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Dimension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dimensions present in the data source can be viewed in the dimension shelf.</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Measure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measures present in the data source can be viewed on the measure shelf.</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Sets and Parameters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user-defined sets and parameters can be viewed in the sets and parameter shelf. It can also be used to edit the existing sets and parameters.</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Page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Page shelf can be used to view the visualization in video format by keeping the relevant filter on the page shelf.</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Filter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filters that can control the visualization can be placed on the filter shelf, and the required dimensions or measures can be filtered in.</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Marks Card:</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Marks card can be used to design the visualization. The data components of the visualization such as color, size, shape, path, label, and tooltip used in the visualizations can be modified in the marks card.</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Worksheet: </a:t>
            </a:r>
            <a:r>
              <a:rPr lang="en-US" b="1" i="0" dirty="0">
                <a:solidFill>
                  <a:srgbClr val="222222"/>
                </a:solidFill>
                <a:effectLst/>
                <a:latin typeface="Source Sans Pro" panose="020F0502020204030204" pitchFamily="34" charset="0"/>
                <a:hlinkClick r:id="rId1"/>
              </a:rPr>
              <a:t>https://www.guru99.com/download-install-tableau.html</a:t>
            </a:r>
            <a:endParaRPr lang="en-US" b="0" i="0" dirty="0">
              <a:solidFill>
                <a:srgbClr val="222222"/>
              </a:solidFill>
              <a:effectLst/>
              <a:latin typeface="Source Sans Pro" panose="020F0502020204030204" pitchFamily="34" charset="0"/>
            </a:endParaRPr>
          </a:p>
          <a:p>
            <a:endParaRPr lang="en-I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2942" y="410409"/>
            <a:ext cx="9112567" cy="3200876"/>
          </a:xfrm>
          <a:prstGeom prst="rect">
            <a:avLst/>
          </a:prstGeom>
          <a:noFill/>
        </p:spPr>
        <p:txBody>
          <a:bodyPr wrap="square">
            <a:spAutoFit/>
          </a:bodyPr>
          <a:lstStyle/>
          <a:p>
            <a:r>
              <a:rPr lang="en-US" sz="4000" b="1" dirty="0">
                <a:solidFill>
                  <a:srgbClr val="C00000"/>
                </a:solidFill>
                <a:highlight>
                  <a:srgbClr val="FFFF00"/>
                </a:highlight>
              </a:rPr>
              <a:t>Summary</a:t>
            </a:r>
            <a:endParaRPr lang="en-US" sz="4000" b="1" dirty="0">
              <a:solidFill>
                <a:srgbClr val="C00000"/>
              </a:solidFill>
              <a:highlight>
                <a:srgbClr val="FFFF00"/>
              </a:highlight>
            </a:endParaRPr>
          </a:p>
          <a:p>
            <a:pPr>
              <a:buFont typeface="Arial" panose="020B0604020202020204" pitchFamily="34" charset="0"/>
              <a:buChar char="•"/>
            </a:pPr>
            <a:r>
              <a:rPr lang="en-US" b="1" dirty="0"/>
              <a:t>Table Calculations</a:t>
            </a:r>
            <a:r>
              <a:rPr lang="en-US" dirty="0"/>
              <a:t>: Apply dynamic transformations based on the current view, providing insight based on context.</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Fixed LOD</a:t>
            </a:r>
            <a:r>
              <a:rPr lang="en-US" dirty="0"/>
              <a:t>: Allows you to calculate aggregates at a specified level, independent of the visualization.</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Include LOD</a:t>
            </a:r>
            <a:r>
              <a:rPr lang="en-US" dirty="0"/>
              <a:t>: Aggregates at a more detailed level, including additional dimensions.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Exclude LOD</a:t>
            </a:r>
            <a:r>
              <a:rPr lang="en-US" dirty="0"/>
              <a:t>: Aggregates while excluding specified dimensions.</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5567" y="247255"/>
            <a:ext cx="6097656" cy="2308324"/>
          </a:xfrm>
          <a:prstGeom prst="rect">
            <a:avLst/>
          </a:prstGeom>
          <a:noFill/>
        </p:spPr>
        <p:txBody>
          <a:bodyPr wrap="square">
            <a:spAutoFit/>
          </a:bodyPr>
          <a:lstStyle/>
          <a:p>
            <a:pPr algn="l"/>
            <a:r>
              <a:rPr lang="en-IN" b="1" dirty="0">
                <a:solidFill>
                  <a:srgbClr val="C00000"/>
                </a:solidFill>
                <a:latin typeface="inherit"/>
              </a:rPr>
              <a:t>Optional things</a:t>
            </a:r>
            <a:endParaRPr lang="en-IN" b="1" i="0" dirty="0">
              <a:solidFill>
                <a:srgbClr val="C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1"/>
              </a:rPr>
              <a:t>Tableau - Operators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2"/>
              </a:rPr>
              <a:t>Tableau - Functions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3"/>
              </a:rPr>
              <a:t>Tableau - Numeric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4"/>
              </a:rPr>
              <a:t>Tableau - String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5"/>
              </a:rPr>
              <a:t>Tableau - Date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6"/>
              </a:rPr>
              <a:t>Tableau - Table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7"/>
              </a:rPr>
              <a:t>Tableau - LOD Expressions</a:t>
            </a:r>
            <a:endParaRPr lang="en-IN" b="0" i="0" dirty="0">
              <a:solidFill>
                <a:srgbClr val="000000"/>
              </a:solidFill>
              <a:effectLst/>
              <a:latin typeface="inherit"/>
            </a:endParaRPr>
          </a:p>
        </p:txBody>
      </p:sp>
      <p:sp>
        <p:nvSpPr>
          <p:cNvPr id="2" name="TextBox 1"/>
          <p:cNvSpPr txBox="1"/>
          <p:nvPr/>
        </p:nvSpPr>
        <p:spPr>
          <a:xfrm>
            <a:off x="628650" y="3244215"/>
            <a:ext cx="8512175" cy="2584450"/>
          </a:xfrm>
          <a:prstGeom prst="rect">
            <a:avLst/>
          </a:prstGeom>
          <a:noFill/>
        </p:spPr>
        <p:txBody>
          <a:bodyPr wrap="square">
            <a:spAutoFit/>
          </a:bodyPr>
          <a:lstStyle/>
          <a:p>
            <a:pPr algn="l"/>
            <a:r>
              <a:rPr lang="en-IN" b="0" i="0" dirty="0">
                <a:solidFill>
                  <a:srgbClr val="FFFFFF"/>
                </a:solidFill>
                <a:effectLst/>
                <a:latin typeface="Tomorrow"/>
              </a:rPr>
              <a:t> Data Types in Tableau</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8" tooltip="Add sub topic content"/>
              </a:rPr>
              <a:t>Tableau Data Types :- Measures &amp; Dimensions</a:t>
            </a:r>
            <a:endParaRPr lang="en-IN" b="0" i="0" u="none" strike="noStrike" dirty="0">
              <a:solidFill>
                <a:srgbClr val="4CAF50"/>
              </a:solidFill>
              <a:effectLst/>
              <a:latin typeface="Tomorrow"/>
            </a:endParaRPr>
          </a:p>
          <a:p>
            <a:pPr algn="l"/>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9" tooltip="Add sub topic content"/>
              </a:rPr>
              <a:t>Understand discrete v. continuous</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10" tooltip="Add sub topic content"/>
              </a:rPr>
              <a:t>Understand measure names and measure values</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11" tooltip="Add sub topic content"/>
              </a:rPr>
              <a:t>Understand generated fields - Calculated Fields, Parameters.</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12" tooltip="Add sub topic content"/>
              </a:rPr>
              <a:t>Assignment</a:t>
            </a:r>
            <a:endParaRPr lang="en-IN" b="0" i="0" u="none" strike="noStrike" dirty="0">
              <a:solidFill>
                <a:srgbClr val="4CAF50"/>
              </a:solidFill>
              <a:effectLst/>
              <a:latin typeface="Tomorrow"/>
            </a:endParaRPr>
          </a:p>
          <a:p>
            <a:pPr algn="l"/>
            <a:endParaRPr lang="en-IN" dirty="0">
              <a:latin typeface="Tomorrow"/>
            </a:endParaRPr>
          </a:p>
          <a:p>
            <a:pPr algn="l"/>
            <a:r>
              <a:rPr lang="en-IN" b="1" i="0" dirty="0">
                <a:solidFill>
                  <a:srgbClr val="00B050"/>
                </a:solidFill>
                <a:effectLst/>
                <a:highlight>
                  <a:srgbClr val="FFFF00"/>
                </a:highlight>
                <a:latin typeface="Tomorrow"/>
              </a:rPr>
              <a:t>https://www.javatpoint.com/tableau</a:t>
            </a:r>
            <a:endParaRPr lang="en-IN" b="1" i="0" dirty="0">
              <a:solidFill>
                <a:srgbClr val="00B050"/>
              </a:solidFill>
              <a:effectLst/>
              <a:highlight>
                <a:srgbClr val="FFFF00"/>
              </a:highlight>
              <a:latin typeface="Tomorrow"/>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1480" y="123825"/>
            <a:ext cx="9933940" cy="1948815"/>
          </a:xfrm>
          <a:prstGeom prst="rect">
            <a:avLst/>
          </a:prstGeom>
          <a:noFill/>
        </p:spPr>
        <p:txBody>
          <a:bodyPr wrap="square">
            <a:noAutofit/>
          </a:bodyPr>
          <a:lstStyle/>
          <a:p>
            <a:pPr algn="l"/>
            <a:r>
              <a:rPr lang="en-US" sz="3200" b="1" i="0" dirty="0">
                <a:solidFill>
                  <a:srgbClr val="C00000"/>
                </a:solidFill>
                <a:effectLst/>
                <a:latin typeface="Tomorrow"/>
              </a:rPr>
              <a:t> </a:t>
            </a:r>
            <a:r>
              <a:rPr lang="en-US" sz="3200" b="1" i="0" u="none" strike="noStrike" dirty="0">
                <a:solidFill>
                  <a:srgbClr val="C00000"/>
                </a:solidFill>
                <a:effectLst/>
                <a:latin typeface="Tomorrow"/>
              </a:rPr>
              <a:t>Analytics</a:t>
            </a:r>
            <a:endParaRPr lang="en-US" sz="3200" b="1" i="0" dirty="0">
              <a:solidFill>
                <a:srgbClr val="C00000"/>
              </a:solidFill>
              <a:effectLst/>
              <a:latin typeface="Tomorrow"/>
            </a:endParaRPr>
          </a:p>
          <a:p>
            <a:pPr algn="l"/>
            <a:r>
              <a:rPr lang="en-US" b="1" i="0" dirty="0">
                <a:solidFill>
                  <a:schemeClr val="tx1"/>
                </a:solidFill>
                <a:effectLst/>
                <a:latin typeface="Tomorrow"/>
              </a:rPr>
              <a:t> </a:t>
            </a:r>
            <a:r>
              <a:rPr lang="en-US" b="1" i="0" u="none" strike="noStrike" dirty="0">
                <a:solidFill>
                  <a:schemeClr val="tx1"/>
                </a:solidFill>
                <a:effectLst/>
                <a:latin typeface="Tomorrow"/>
              </a:rPr>
              <a:t>Understand how to use -</a:t>
            </a:r>
            <a:r>
              <a:rPr lang="en-US" b="0" i="0" u="none" strike="noStrike" dirty="0">
                <a:solidFill>
                  <a:schemeClr val="tx1"/>
                </a:solidFill>
                <a:effectLst/>
                <a:latin typeface="Tomorrow"/>
              </a:rPr>
              <a:t> </a:t>
            </a:r>
            <a:endParaRPr lang="en-US" b="0" i="0" u="none" strike="noStrike" dirty="0">
              <a:solidFill>
                <a:schemeClr val="tx1"/>
              </a:solidFill>
              <a:effectLst/>
              <a:latin typeface="Tomorrow"/>
            </a:endParaRPr>
          </a:p>
          <a:p>
            <a:pPr marL="285750" indent="-285750" algn="l">
              <a:buFont typeface="Arial" panose="020B0604020202020204" pitchFamily="34" charset="0"/>
              <a:buChar char="•"/>
            </a:pPr>
            <a:r>
              <a:rPr lang="en-US" b="0" i="0" u="none" strike="noStrike" dirty="0">
                <a:solidFill>
                  <a:schemeClr val="tx1"/>
                </a:solidFill>
                <a:effectLst/>
                <a:latin typeface="Tomorrow"/>
              </a:rPr>
              <a:t>Reference Lines, Reference Bands, Trend Lines, </a:t>
            </a:r>
            <a:endParaRPr lang="en-US" b="0" i="0" u="none" strike="noStrike" dirty="0">
              <a:solidFill>
                <a:schemeClr val="tx1"/>
              </a:solidFill>
              <a:effectLst/>
              <a:latin typeface="Tomorrow"/>
            </a:endParaRPr>
          </a:p>
          <a:p>
            <a:pPr marL="285750" indent="-285750" algn="l">
              <a:buFont typeface="Arial" panose="020B0604020202020204" pitchFamily="34" charset="0"/>
              <a:buChar char="•"/>
            </a:pPr>
            <a:endParaRPr lang="en-US" b="0" i="0" u="none" strike="noStrike" dirty="0">
              <a:solidFill>
                <a:schemeClr val="tx1"/>
              </a:solidFill>
              <a:effectLst/>
              <a:latin typeface="Tomorrow"/>
            </a:endParaRPr>
          </a:p>
          <a:p>
            <a:pPr marL="285750" indent="-285750" algn="l">
              <a:buFont typeface="Arial" panose="020B0604020202020204" pitchFamily="34" charset="0"/>
              <a:buChar char="•"/>
            </a:pPr>
            <a:r>
              <a:rPr lang="en-US" b="0" i="0" u="none" strike="noStrike" dirty="0">
                <a:solidFill>
                  <a:schemeClr val="tx1"/>
                </a:solidFill>
                <a:effectLst/>
                <a:latin typeface="Tomorrow"/>
              </a:rPr>
              <a:t>Trend Model, Forecasting, Drag &amp; Drop Analytics,</a:t>
            </a:r>
            <a:endParaRPr lang="en-US" b="0" i="0" u="none" strike="noStrike" dirty="0">
              <a:solidFill>
                <a:schemeClr val="tx1"/>
              </a:solidFill>
              <a:effectLst/>
              <a:latin typeface="Tomorrow"/>
            </a:endParaRPr>
          </a:p>
          <a:p>
            <a:pPr marL="285750" indent="-285750" algn="l">
              <a:buFont typeface="Arial" panose="020B0604020202020204" pitchFamily="34" charset="0"/>
              <a:buChar char="•"/>
            </a:pPr>
            <a:r>
              <a:rPr lang="en-US" b="0" i="0" u="none" strike="noStrike" dirty="0">
                <a:solidFill>
                  <a:schemeClr val="tx1"/>
                </a:solidFill>
                <a:effectLst/>
                <a:latin typeface="Tomorrow"/>
              </a:rPr>
              <a:t>Box Plot, Reference distributions, Statistical summary card</a:t>
            </a:r>
            <a:endParaRPr lang="en-US" b="0" i="0" u="none" strike="noStrike" dirty="0">
              <a:solidFill>
                <a:schemeClr val="tx1"/>
              </a:solidFill>
              <a:effectLst/>
              <a:latin typeface="Tomorrow"/>
              <a:hlinkClick r:id="rId1" tooltip="Add sub topic content"/>
            </a:endParaRPr>
          </a:p>
        </p:txBody>
      </p:sp>
      <p:sp>
        <p:nvSpPr>
          <p:cNvPr id="2" name="Text Box 1"/>
          <p:cNvSpPr txBox="1"/>
          <p:nvPr/>
        </p:nvSpPr>
        <p:spPr>
          <a:xfrm>
            <a:off x="100330" y="5761990"/>
            <a:ext cx="11657965" cy="368300"/>
          </a:xfrm>
          <a:prstGeom prst="rect">
            <a:avLst/>
          </a:prstGeom>
          <a:noFill/>
        </p:spPr>
        <p:txBody>
          <a:bodyPr wrap="square" rtlCol="0" anchor="t">
            <a:spAutoFit/>
          </a:bodyPr>
          <a:p>
            <a:r>
              <a:rPr lang="en-US">
                <a:solidFill>
                  <a:srgbClr val="00B0F0"/>
                </a:solidFill>
              </a:rPr>
              <a:t>https://help.tableau.com/current/pro/desktop/en-us/environ_workspace_analytics_pane.htm </a:t>
            </a:r>
            <a:endParaRPr lang="en-US">
              <a:solidFill>
                <a:srgbClr val="00B0F0"/>
              </a:solidFill>
            </a:endParaRPr>
          </a:p>
        </p:txBody>
      </p:sp>
      <p:sp>
        <p:nvSpPr>
          <p:cNvPr id="4" name="Text Box 3"/>
          <p:cNvSpPr txBox="1"/>
          <p:nvPr/>
        </p:nvSpPr>
        <p:spPr>
          <a:xfrm>
            <a:off x="204470" y="5305425"/>
            <a:ext cx="10140950" cy="368300"/>
          </a:xfrm>
          <a:prstGeom prst="rect">
            <a:avLst/>
          </a:prstGeom>
          <a:noFill/>
        </p:spPr>
        <p:txBody>
          <a:bodyPr wrap="square" rtlCol="0" anchor="t">
            <a:spAutoFit/>
          </a:bodyPr>
          <a:p>
            <a:r>
              <a:rPr lang="en-US">
                <a:solidFill>
                  <a:srgbClr val="00B0F0"/>
                </a:solidFill>
              </a:rPr>
              <a:t>https://help.tableau.com/current/pro/desktop/en-us/reference_lines.htm</a:t>
            </a:r>
            <a:endParaRPr lang="en-US">
              <a:solidFill>
                <a:srgbClr val="00B0F0"/>
              </a:solidFill>
            </a:endParaRPr>
          </a:p>
        </p:txBody>
      </p:sp>
      <p:pic>
        <p:nvPicPr>
          <p:cNvPr id="6" name="Picture 5"/>
          <p:cNvPicPr/>
          <p:nvPr/>
        </p:nvPicPr>
        <p:blipFill>
          <a:blip r:embed="rId2"/>
          <a:stretch>
            <a:fillRect/>
          </a:stretch>
        </p:blipFill>
        <p:spPr>
          <a:xfrm>
            <a:off x="10083165" y="504190"/>
            <a:ext cx="2108835" cy="4713605"/>
          </a:xfrm>
          <a:prstGeom prst="rect">
            <a:avLst/>
          </a:prstGeom>
        </p:spPr>
      </p:pic>
      <p:pic>
        <p:nvPicPr>
          <p:cNvPr id="7" name="Picture 6"/>
          <p:cNvPicPr/>
          <p:nvPr/>
        </p:nvPicPr>
        <p:blipFill>
          <a:blip r:embed="rId3"/>
          <a:srcRect r="66741" b="23356"/>
          <a:stretch>
            <a:fillRect/>
          </a:stretch>
        </p:blipFill>
        <p:spPr>
          <a:xfrm>
            <a:off x="6628130" y="2293620"/>
            <a:ext cx="3455035" cy="292354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8632" y="-18990"/>
            <a:ext cx="8403907" cy="6313716"/>
          </a:xfrm>
          <a:prstGeom prst="rect">
            <a:avLst/>
          </a:prstGeom>
          <a:noFill/>
        </p:spPr>
        <p:txBody>
          <a:bodyPr wrap="square">
            <a:spAutoFit/>
          </a:bodyPr>
          <a:lstStyle/>
          <a:p>
            <a:pPr algn="l">
              <a:lnSpc>
                <a:spcPct val="150000"/>
              </a:lnSpc>
            </a:pPr>
            <a:r>
              <a:rPr lang="en-IN" sz="3200" b="1" i="0" dirty="0">
                <a:solidFill>
                  <a:srgbClr val="C00000"/>
                </a:solidFill>
                <a:effectLst/>
                <a:highlight>
                  <a:srgbClr val="FFFF00"/>
                </a:highlight>
                <a:latin typeface="Tomorrow"/>
              </a:rPr>
              <a:t> </a:t>
            </a:r>
            <a:r>
              <a:rPr lang="en-IN" sz="3200" b="1" i="0" u="none" strike="noStrike" dirty="0">
                <a:solidFill>
                  <a:srgbClr val="C00000"/>
                </a:solidFill>
                <a:effectLst/>
                <a:highlight>
                  <a:srgbClr val="FFFF00"/>
                </a:highlight>
                <a:latin typeface="Tomorrow"/>
              </a:rPr>
              <a:t>Tableau Dashboard</a:t>
            </a:r>
            <a:endParaRPr lang="en-IN" sz="3200" b="1" i="0" dirty="0">
              <a:solidFill>
                <a:srgbClr val="C00000"/>
              </a:solidFill>
              <a:effectLst/>
              <a:highlight>
                <a:srgbClr val="FFFF00"/>
              </a:highlight>
              <a:latin typeface="Tomorrow"/>
            </a:endParaRPr>
          </a:p>
          <a:p>
            <a:pPr marL="285750" indent="-285750" algn="l">
              <a:lnSpc>
                <a:spcPct val="150000"/>
              </a:lnSpc>
              <a:buFont typeface="Arial" panose="020B0604020202020204" pitchFamily="34" charset="0"/>
              <a:buChar char="•"/>
            </a:pPr>
            <a:r>
              <a:rPr lang="en-IN" sz="2400" b="0" i="0" dirty="0">
                <a:solidFill>
                  <a:srgbClr val="333333"/>
                </a:solidFill>
                <a:effectLst/>
                <a:latin typeface="Tomorrow"/>
              </a:rPr>
              <a:t> </a:t>
            </a:r>
            <a:r>
              <a:rPr lang="en-IN" sz="2400" b="0" i="0" u="none" strike="noStrike" dirty="0">
                <a:solidFill>
                  <a:srgbClr val="4CAF50"/>
                </a:solidFill>
                <a:effectLst/>
                <a:latin typeface="Tomorrow"/>
              </a:rPr>
              <a:t>Understand how to build dashboards</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Device Designer</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Dashboard Object</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how to create a drill down report</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how to utilize visual best practices for dashboard design</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Action Filters - URL, Highlight, Filter ,Parameter &amp; Change set value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publishing &amp; sharing options (How to Publish Dashboard on Tableau Public)</a:t>
            </a:r>
            <a:r>
              <a:rPr lang="en-IN" sz="2400" b="0" i="0" dirty="0">
                <a:solidFill>
                  <a:srgbClr val="333333"/>
                </a:solidFill>
                <a:effectLst/>
                <a:latin typeface="Tomorrow"/>
              </a:rPr>
              <a:t> </a:t>
            </a:r>
            <a:endParaRPr lang="en-IN" sz="2400" b="0" i="0" dirty="0">
              <a:solidFill>
                <a:srgbClr val="333333"/>
              </a:solidFill>
              <a:effectLst/>
              <a:latin typeface="Tomorrow"/>
            </a:endParaRPr>
          </a:p>
        </p:txBody>
      </p:sp>
      <p:sp>
        <p:nvSpPr>
          <p:cNvPr id="2" name="Text Box 1"/>
          <p:cNvSpPr txBox="1"/>
          <p:nvPr/>
        </p:nvSpPr>
        <p:spPr>
          <a:xfrm>
            <a:off x="6299200" y="433070"/>
            <a:ext cx="6096000" cy="368300"/>
          </a:xfrm>
          <a:prstGeom prst="rect">
            <a:avLst/>
          </a:prstGeom>
          <a:noFill/>
        </p:spPr>
        <p:txBody>
          <a:bodyPr wrap="square" rtlCol="0" anchor="t">
            <a:spAutoFit/>
          </a:bodyPr>
          <a:p>
            <a:r>
              <a:rPr lang="en-US"/>
              <a:t>https://app.mokkup.ai/dashboard</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25120" y="695325"/>
            <a:ext cx="3048000" cy="736600"/>
          </a:xfrm>
          <a:prstGeom prst="rect">
            <a:avLst/>
          </a:prstGeom>
        </p:spPr>
      </p:pic>
      <p:sp>
        <p:nvSpPr>
          <p:cNvPr id="3" name="Text Box 2"/>
          <p:cNvSpPr txBox="1"/>
          <p:nvPr/>
        </p:nvSpPr>
        <p:spPr>
          <a:xfrm>
            <a:off x="325120" y="124460"/>
            <a:ext cx="2968625" cy="337185"/>
          </a:xfrm>
          <a:prstGeom prst="rect">
            <a:avLst/>
          </a:prstGeom>
        </p:spPr>
        <p:txBody>
          <a:bodyPr wrap="square">
            <a:spAutoFit/>
          </a:bodyPr>
          <a:p>
            <a:pPr marL="0" indent="0" algn="l"/>
            <a:r>
              <a:rPr sz="1600" b="0" i="0">
                <a:solidFill>
                  <a:srgbClr val="51565E"/>
                </a:solidFill>
                <a:latin typeface="Roboto"/>
                <a:ea typeface="Roboto"/>
              </a:rPr>
              <a:t>“Create New Dashboard</a:t>
            </a:r>
            <a:endParaRPr sz="1600" b="0" i="0">
              <a:solidFill>
                <a:srgbClr val="51565E"/>
              </a:solidFill>
              <a:latin typeface="Roboto"/>
              <a:ea typeface="Roboto"/>
            </a:endParaRPr>
          </a:p>
        </p:txBody>
      </p:sp>
      <p:sp>
        <p:nvSpPr>
          <p:cNvPr id="4" name="Text Box 3"/>
          <p:cNvSpPr txBox="1"/>
          <p:nvPr/>
        </p:nvSpPr>
        <p:spPr>
          <a:xfrm>
            <a:off x="110490" y="5962650"/>
            <a:ext cx="6096000" cy="368300"/>
          </a:xfrm>
          <a:prstGeom prst="rect">
            <a:avLst/>
          </a:prstGeom>
          <a:noFill/>
        </p:spPr>
        <p:txBody>
          <a:bodyPr wrap="square" rtlCol="0" anchor="t">
            <a:spAutoFit/>
          </a:bodyPr>
          <a:p>
            <a:r>
              <a:rPr lang="en-US" b="1">
                <a:solidFill>
                  <a:srgbClr val="00B0F0"/>
                </a:solidFill>
              </a:rPr>
              <a:t>https://data-flair.training/blogs/tableau-dashboard/ </a:t>
            </a:r>
            <a:endParaRPr lang="en-US" b="1">
              <a:solidFill>
                <a:srgbClr val="00B0F0"/>
              </a:solidFill>
            </a:endParaRPr>
          </a:p>
        </p:txBody>
      </p:sp>
      <p:pic>
        <p:nvPicPr>
          <p:cNvPr id="5" name="Picture 4"/>
          <p:cNvPicPr/>
          <p:nvPr/>
        </p:nvPicPr>
        <p:blipFill>
          <a:blip r:embed="rId2"/>
          <a:stretch>
            <a:fillRect/>
          </a:stretch>
        </p:blipFill>
        <p:spPr>
          <a:xfrm>
            <a:off x="325120" y="1431925"/>
            <a:ext cx="9161780" cy="4077970"/>
          </a:xfrm>
          <a:prstGeom prst="rect">
            <a:avLst/>
          </a:prstGeom>
        </p:spPr>
      </p:pic>
      <p:sp>
        <p:nvSpPr>
          <p:cNvPr id="6" name="Text Box 5"/>
          <p:cNvSpPr txBox="1"/>
          <p:nvPr/>
        </p:nvSpPr>
        <p:spPr>
          <a:xfrm>
            <a:off x="5400040" y="5685790"/>
            <a:ext cx="6691630" cy="645160"/>
          </a:xfrm>
          <a:prstGeom prst="rect">
            <a:avLst/>
          </a:prstGeom>
          <a:noFill/>
        </p:spPr>
        <p:txBody>
          <a:bodyPr wrap="square" rtlCol="0" anchor="t">
            <a:spAutoFit/>
          </a:bodyPr>
          <a:p>
            <a:r>
              <a:rPr lang="en-US">
                <a:solidFill>
                  <a:srgbClr val="00B0F0"/>
                </a:solidFill>
              </a:rPr>
              <a:t>https://help.tableau.com/current/pro/desktop/en-us/dashboards_best_practices.htm</a:t>
            </a:r>
            <a:endParaRPr lang="en-US">
              <a:solidFill>
                <a:srgbClr val="00B0F0"/>
              </a:solidFill>
            </a:endParaRPr>
          </a:p>
        </p:txBody>
      </p:sp>
      <p:sp>
        <p:nvSpPr>
          <p:cNvPr id="7" name="Text Box 6"/>
          <p:cNvSpPr txBox="1"/>
          <p:nvPr/>
        </p:nvSpPr>
        <p:spPr>
          <a:xfrm>
            <a:off x="3373120" y="779145"/>
            <a:ext cx="6114415" cy="645160"/>
          </a:xfrm>
          <a:prstGeom prst="rect">
            <a:avLst/>
          </a:prstGeom>
          <a:noFill/>
        </p:spPr>
        <p:txBody>
          <a:bodyPr wrap="square" rtlCol="0" anchor="t">
            <a:spAutoFit/>
          </a:bodyPr>
          <a:p>
            <a:r>
              <a:rPr lang="en-US">
                <a:solidFill>
                  <a:srgbClr val="00B0F0"/>
                </a:solidFill>
              </a:rPr>
              <a:t>https://www.datacamp.com/tutorial/tableau-dashboard-tutorial</a:t>
            </a:r>
            <a:endParaRPr lang="en-US">
              <a:solidFill>
                <a:srgbClr val="00B0F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2882" y="246995"/>
            <a:ext cx="11775758" cy="1387431"/>
          </a:xfrm>
          <a:prstGeom prst="rect">
            <a:avLst/>
          </a:prstGeom>
          <a:noFill/>
        </p:spPr>
        <p:txBody>
          <a:bodyPr wrap="square">
            <a:spAutoFit/>
          </a:bodyPr>
          <a:lstStyle/>
          <a:p>
            <a:pPr algn="l"/>
            <a:r>
              <a:rPr lang="en-US" sz="3600" b="1" i="0" dirty="0">
                <a:solidFill>
                  <a:srgbClr val="C00000"/>
                </a:solidFill>
                <a:effectLst/>
                <a:highlight>
                  <a:srgbClr val="FFFF00"/>
                </a:highlight>
                <a:latin typeface="Tomorrow"/>
              </a:rPr>
              <a:t> </a:t>
            </a:r>
            <a:r>
              <a:rPr lang="en-US" sz="3600" b="1" i="0" u="none" strike="noStrike" dirty="0">
                <a:solidFill>
                  <a:srgbClr val="C00000"/>
                </a:solidFill>
                <a:effectLst/>
                <a:highlight>
                  <a:srgbClr val="FFFF00"/>
                </a:highlight>
                <a:latin typeface="Tomorrow"/>
              </a:rPr>
              <a:t>Performance improvement of Dashboard</a:t>
            </a:r>
            <a:endParaRPr lang="en-US" sz="3600" b="1" i="0" dirty="0">
              <a:solidFill>
                <a:srgbClr val="C00000"/>
              </a:solidFill>
              <a:effectLst/>
              <a:highlight>
                <a:srgbClr val="FFFF00"/>
              </a:highlight>
              <a:latin typeface="Tomorrow"/>
            </a:endParaRPr>
          </a:p>
          <a:p>
            <a:pPr algn="l">
              <a:lnSpc>
                <a:spcPct val="200000"/>
              </a:lnSpc>
            </a:pPr>
            <a:r>
              <a:rPr lang="en-US" sz="2800" b="0" i="0" dirty="0">
                <a:solidFill>
                  <a:srgbClr val="333333"/>
                </a:solidFill>
                <a:effectLst/>
                <a:latin typeface="Tomorrow"/>
              </a:rPr>
              <a:t> </a:t>
            </a:r>
            <a:r>
              <a:rPr lang="en-US" sz="2800" b="0" i="0" u="none" strike="noStrike" dirty="0">
                <a:solidFill>
                  <a:srgbClr val="4CAF50"/>
                </a:solidFill>
                <a:effectLst/>
                <a:latin typeface="Tomorrow"/>
              </a:rPr>
              <a:t>How dashboard performance can be improved Using AI with Tableau </a:t>
            </a:r>
            <a:endParaRPr lang="en-US" sz="2800" b="0" i="0" dirty="0">
              <a:solidFill>
                <a:srgbClr val="333333"/>
              </a:solidFill>
              <a:effectLst/>
              <a:latin typeface="Tomorrow"/>
            </a:endParaRPr>
          </a:p>
        </p:txBody>
      </p:sp>
      <p:sp>
        <p:nvSpPr>
          <p:cNvPr id="2" name="Text Box 1"/>
          <p:cNvSpPr txBox="1"/>
          <p:nvPr/>
        </p:nvSpPr>
        <p:spPr>
          <a:xfrm>
            <a:off x="581660" y="3106420"/>
            <a:ext cx="8562340" cy="368300"/>
          </a:xfrm>
          <a:prstGeom prst="rect">
            <a:avLst/>
          </a:prstGeom>
          <a:noFill/>
        </p:spPr>
        <p:txBody>
          <a:bodyPr wrap="square" rtlCol="0" anchor="t">
            <a:spAutoFit/>
          </a:bodyPr>
          <a:p>
            <a:r>
              <a:rPr lang="en-US">
                <a:solidFill>
                  <a:srgbClr val="00B0F0"/>
                </a:solidFill>
              </a:rPr>
              <a:t>https://www.tableau.com/blog/6-tips-make-your-dashboards-more-performant</a:t>
            </a:r>
            <a:endParaRPr lang="en-US">
              <a:solidFill>
                <a:srgbClr val="00B0F0"/>
              </a:solidFill>
            </a:endParaRPr>
          </a:p>
        </p:txBody>
      </p:sp>
      <p:sp>
        <p:nvSpPr>
          <p:cNvPr id="3" name="Text Box 2"/>
          <p:cNvSpPr txBox="1"/>
          <p:nvPr/>
        </p:nvSpPr>
        <p:spPr>
          <a:xfrm>
            <a:off x="800100" y="3660775"/>
            <a:ext cx="8542020" cy="368300"/>
          </a:xfrm>
          <a:prstGeom prst="rect">
            <a:avLst/>
          </a:prstGeom>
          <a:noFill/>
        </p:spPr>
        <p:txBody>
          <a:bodyPr wrap="square" rtlCol="0" anchor="t">
            <a:spAutoFit/>
          </a:bodyPr>
          <a:p>
            <a:r>
              <a:rPr lang="en-US">
                <a:solidFill>
                  <a:srgbClr val="00B0F0"/>
                </a:solidFill>
              </a:rPr>
              <a:t>https://www.simplilearn.com/tutorials/tableau-tutorial/tableau-dashboard</a:t>
            </a:r>
            <a:endParaRPr lang="en-US">
              <a:solidFill>
                <a:srgbClr val="00B0F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277495" y="453390"/>
            <a:ext cx="11646535" cy="1198880"/>
          </a:xfrm>
          <a:prstGeom prst="rect">
            <a:avLst/>
          </a:prstGeom>
          <a:noFill/>
        </p:spPr>
        <p:txBody>
          <a:bodyPr wrap="square" rtlCol="0" anchor="t">
            <a:spAutoFit/>
          </a:bodyPr>
          <a:p>
            <a:r>
              <a:rPr lang="en-US"/>
              <a:t>Project Refrence</a:t>
            </a:r>
            <a:endParaRPr lang="en-US"/>
          </a:p>
          <a:p>
            <a:r>
              <a:rPr lang="en-US">
                <a:solidFill>
                  <a:srgbClr val="00B0F0"/>
                </a:solidFill>
              </a:rPr>
              <a:t>https://www.youtube.com/watch?v=5uzB4z4iN0g</a:t>
            </a:r>
            <a:endParaRPr lang="en-US">
              <a:solidFill>
                <a:srgbClr val="00B0F0"/>
              </a:solidFill>
            </a:endParaRPr>
          </a:p>
          <a:p>
            <a:r>
              <a:rPr lang="en-US">
                <a:solidFill>
                  <a:srgbClr val="00B0F0"/>
                </a:solidFill>
              </a:rPr>
              <a:t>https://youtu.be/0tw-oAc5GDg?si=I_p6eRZf69IWvaEI --&gt; Tableau Projects For Practice With Open-Source Files</a:t>
            </a:r>
            <a:endParaRPr lang="en-US">
              <a:solidFill>
                <a:srgbClr val="00B0F0"/>
              </a:solidFill>
            </a:endParaRPr>
          </a:p>
          <a:p>
            <a:r>
              <a:rPr lang="en-US">
                <a:solidFill>
                  <a:srgbClr val="00B0F0"/>
                </a:solidFill>
              </a:rPr>
              <a:t>https://youtu.be/7uwf1mA62zI?si=hkmY5Eaz5oE2VcVw --&gt;Learn Tableau Basics in 1 Hour - With Healthcare Data 💊 </a:t>
            </a:r>
            <a:endParaRPr lang="en-US">
              <a:solidFill>
                <a:srgbClr val="00B0F0"/>
              </a:solidFill>
            </a:endParaRPr>
          </a:p>
        </p:txBody>
      </p:sp>
      <p:sp>
        <p:nvSpPr>
          <p:cNvPr id="3" name="Text Box 2"/>
          <p:cNvSpPr txBox="1"/>
          <p:nvPr/>
        </p:nvSpPr>
        <p:spPr>
          <a:xfrm>
            <a:off x="350520" y="1883410"/>
            <a:ext cx="10977880" cy="368300"/>
          </a:xfrm>
          <a:prstGeom prst="rect">
            <a:avLst/>
          </a:prstGeom>
          <a:noFill/>
        </p:spPr>
        <p:txBody>
          <a:bodyPr wrap="square" rtlCol="0" anchor="t">
            <a:spAutoFit/>
          </a:bodyPr>
          <a:p>
            <a:r>
              <a:rPr lang="en-US"/>
              <a:t>https://github.com/codebasics/DataAnalysisProjects/tree/master/2_SalesInsightsTableau</a:t>
            </a:r>
            <a:endParaRPr lang="en-US"/>
          </a:p>
        </p:txBody>
      </p:sp>
      <p:sp>
        <p:nvSpPr>
          <p:cNvPr id="5" name="Text Box 4"/>
          <p:cNvSpPr txBox="1"/>
          <p:nvPr/>
        </p:nvSpPr>
        <p:spPr>
          <a:xfrm>
            <a:off x="487045" y="2719705"/>
            <a:ext cx="11103610" cy="2306955"/>
          </a:xfrm>
          <a:prstGeom prst="rect">
            <a:avLst/>
          </a:prstGeom>
          <a:noFill/>
        </p:spPr>
        <p:txBody>
          <a:bodyPr wrap="square" rtlCol="0" anchor="t">
            <a:spAutoFit/>
          </a:bodyPr>
          <a:p>
            <a:r>
              <a:rPr lang="en-US" b="1"/>
              <a:t>INTERVIEW QUESTIONS</a:t>
            </a:r>
            <a:endParaRPr lang="en-US" b="1"/>
          </a:p>
          <a:p>
            <a:endParaRPr lang="en-US" b="1"/>
          </a:p>
          <a:p>
            <a:pPr marL="285750" indent="-285750">
              <a:buFont typeface="Arial" panose="020B0604020202020204" pitchFamily="34" charset="0"/>
              <a:buChar char="•"/>
            </a:pPr>
            <a:r>
              <a:rPr lang="en-US"/>
              <a:t>https://github.com/OBenner/data-engineering-interview-questions/blob/master/content/tableau.md</a:t>
            </a:r>
            <a:endParaRPr lang="en-US"/>
          </a:p>
          <a:p>
            <a:pPr marL="285750" indent="-285750">
              <a:buFont typeface="Arial" panose="020B0604020202020204" pitchFamily="34" charset="0"/>
              <a:buChar char="•"/>
            </a:pPr>
            <a:r>
              <a:rPr lang="en-US"/>
              <a:t>https://www.projectpro.io/article/tableau-interview-questions-and-answers/470</a:t>
            </a:r>
            <a:endParaRPr lang="en-US"/>
          </a:p>
          <a:p>
            <a:pPr marL="285750" indent="-285750">
              <a:buFont typeface="Arial" panose="020B0604020202020204" pitchFamily="34" charset="0"/>
              <a:buChar char="•"/>
            </a:pPr>
            <a:r>
              <a:rPr lang="en-US"/>
              <a:t>https://www.datacamp.com/blog/master-tableau-interview-questions</a:t>
            </a:r>
            <a:endParaRPr lang="en-US"/>
          </a:p>
          <a:p>
            <a:pPr marL="285750" indent="-285750">
              <a:buFont typeface="Arial" panose="020B0604020202020204" pitchFamily="34" charset="0"/>
              <a:buChar char="•"/>
            </a:pPr>
            <a:r>
              <a:rPr lang="en-US"/>
              <a:t>https://www.simplilearn.com/tableau-interview-questions-and-answers-article</a:t>
            </a:r>
            <a:endParaRPr lang="en-US"/>
          </a:p>
          <a:p>
            <a:pPr marL="285750" indent="-285750">
              <a:buFont typeface="Arial" panose="020B0604020202020204" pitchFamily="34" charset="0"/>
              <a:buChar char="•"/>
            </a:pPr>
            <a:r>
              <a:rPr lang="en-US"/>
              <a:t>https://www.testgorilla.com/blog/tableau-interview-questions/</a:t>
            </a:r>
            <a:endParaRPr lang="en-US"/>
          </a:p>
          <a:p>
            <a:pPr marL="285750" indent="-285750">
              <a:buFont typeface="Arial" panose="020B0604020202020204" pitchFamily="34" charset="0"/>
              <a:buChar char="•"/>
            </a:pP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77495" y="255270"/>
            <a:ext cx="6096000" cy="5077460"/>
          </a:xfrm>
          <a:prstGeom prst="rect">
            <a:avLst/>
          </a:prstGeom>
          <a:noFill/>
        </p:spPr>
        <p:txBody>
          <a:bodyPr wrap="square" rtlCol="0" anchor="t">
            <a:spAutoFit/>
          </a:bodyPr>
          <a:p>
            <a:r>
              <a:rPr lang="en-US"/>
              <a:t>extra topics</a:t>
            </a:r>
            <a:endParaRPr lang="en-US"/>
          </a:p>
          <a:p>
            <a:pPr marL="285750" indent="-285750">
              <a:buFont typeface="Arial" panose="020B0604020202020204" pitchFamily="34" charset="0"/>
              <a:buChar char="•"/>
            </a:pPr>
            <a:r>
              <a:rPr lang="en-US"/>
              <a:t>Tableau workflow.</a:t>
            </a:r>
            <a:endParaRPr lang="en-US"/>
          </a:p>
          <a:p>
            <a:pPr marL="285750" indent="-285750">
              <a:buFont typeface="Arial" panose="020B0604020202020204" pitchFamily="34" charset="0"/>
              <a:buChar char="•"/>
            </a:pPr>
            <a:r>
              <a:rPr lang="en-US"/>
              <a:t>Change the datatype</a:t>
            </a:r>
            <a:endParaRPr lang="en-US"/>
          </a:p>
          <a:p>
            <a:pPr marL="285750" indent="-285750">
              <a:buFont typeface="Arial" panose="020B0604020202020204" pitchFamily="34" charset="0"/>
              <a:buChar char="•"/>
            </a:pPr>
            <a:r>
              <a:rPr lang="en-US"/>
              <a:t>Apply Blend and Join for Customer, Customer Order, and Product details sheets to display Customer ID, Order ID, Product ID, and Product Name without any data loss.</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Dataset Link: Product Dataset</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Create a group of Policy numbers: P-10, P-11, P-12, P-13, P-14, P-15, P-16, and P17-P99 for Policy numbers starting with 10, 11, and so on up to 99.</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Create a donut chart for incident severity</a:t>
            </a:r>
            <a:endParaRPr lang="en-US"/>
          </a:p>
          <a:p>
            <a:pPr marL="285750" indent="-285750">
              <a:buFont typeface="Arial" panose="020B0604020202020204" pitchFamily="34" charset="0"/>
              <a:buChar char="•"/>
            </a:pPr>
            <a:r>
              <a:rPr lang="en-US"/>
              <a:t>Create a bullet graph </a:t>
            </a:r>
            <a:endParaRPr lang="en-US"/>
          </a:p>
          <a:p>
            <a:pPr marL="285750" indent="-285750">
              <a:buFont typeface="Arial" panose="020B0604020202020204" pitchFamily="34" charset="0"/>
              <a:buChar char="•"/>
            </a:pPr>
            <a:r>
              <a:rPr lang="en-US"/>
              <a:t>Create a motion chart</a:t>
            </a:r>
            <a:endParaRPr lang="en-US"/>
          </a:p>
          <a:p>
            <a:pPr marL="285750" indent="-285750">
              <a:buFont typeface="Arial" panose="020B0604020202020204" pitchFamily="34" charset="0"/>
              <a:buChar char="•"/>
            </a:pPr>
            <a:r>
              <a:rPr lang="en-US"/>
              <a:t>Difference between Reference Line and Reference Band:</a:t>
            </a:r>
            <a:endParaRPr lang="en-US"/>
          </a:p>
          <a:p>
            <a:pPr marL="285750" indent="-285750">
              <a:buFont typeface="Arial" panose="020B0604020202020204" pitchFamily="34" charset="0"/>
              <a:buChar char="•"/>
            </a:pPr>
            <a:r>
              <a:rPr lang="en-US"/>
              <a:t>Highlight Action</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86600" y="1722769"/>
            <a:ext cx="5105400" cy="468320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5168055"/>
            <a:ext cx="8209584" cy="1449916"/>
          </a:xfrm>
          <a:prstGeom prst="rect">
            <a:avLst/>
          </a:prstGeom>
          <a:noFill/>
        </p:spPr>
        <p:txBody>
          <a:bodyPr wrap="square" rtlCol="0">
            <a:noAutofit/>
          </a:bodyPr>
          <a:lstStyle/>
          <a:p>
            <a:r>
              <a:rPr lang="en-IN" dirty="0">
                <a:hlinkClick r:id="rId2"/>
              </a:rPr>
              <a:t>https://help.tableau.com/current/pro/desktop/en-us/buildmanual_shelves.htm</a:t>
            </a:r>
            <a:r>
              <a:rPr lang="en-IN" dirty="0"/>
              <a:t> </a:t>
            </a:r>
            <a:endParaRPr lang="en-IN" dirty="0"/>
          </a:p>
          <a:p>
            <a:r>
              <a:rPr lang="en-IN" dirty="0">
                <a:hlinkClick r:id="rId3"/>
              </a:rPr>
              <a:t>https://www.tutorialspoint.com/tableau/tableau_paged_workbook.htm</a:t>
            </a:r>
            <a:r>
              <a:rPr lang="en-IN" dirty="0"/>
              <a:t> </a:t>
            </a:r>
            <a:endParaRPr lang="en-IN" dirty="0"/>
          </a:p>
          <a:p>
            <a:endParaRPr lang="en-IN" dirty="0"/>
          </a:p>
        </p:txBody>
      </p:sp>
      <p:sp>
        <p:nvSpPr>
          <p:cNvPr id="3" name="Text Box 2"/>
          <p:cNvSpPr txBox="1"/>
          <p:nvPr/>
        </p:nvSpPr>
        <p:spPr>
          <a:xfrm>
            <a:off x="492125" y="331470"/>
            <a:ext cx="11414760" cy="1215390"/>
          </a:xfrm>
          <a:prstGeom prst="rect">
            <a:avLst/>
          </a:prstGeom>
        </p:spPr>
        <p:txBody>
          <a:bodyPr wrap="square">
            <a:noAutofit/>
          </a:bodyPr>
          <a:lstStyle/>
          <a:p>
            <a:pPr algn="l"/>
            <a:r>
              <a:rPr lang="en-US" sz="2800" b="1" i="0" dirty="0">
                <a:solidFill>
                  <a:srgbClr val="FF0000"/>
                </a:solidFill>
                <a:effectLst/>
                <a:latin typeface="Benton Sans Book"/>
              </a:rPr>
              <a:t>Pages shelf</a:t>
            </a:r>
            <a:endParaRPr lang="en-US" sz="2800" b="1" i="0" dirty="0">
              <a:solidFill>
                <a:srgbClr val="FF0000"/>
              </a:solidFill>
              <a:effectLst/>
              <a:latin typeface="Benton Sans Book"/>
            </a:endParaRPr>
          </a:p>
          <a:p>
            <a:pPr algn="l">
              <a:lnSpc>
                <a:spcPct val="150000"/>
              </a:lnSpc>
            </a:pPr>
            <a:r>
              <a:rPr lang="en-US" sz="1400" b="0" i="0" dirty="0">
                <a:solidFill>
                  <a:srgbClr val="333333"/>
                </a:solidFill>
                <a:effectLst/>
                <a:latin typeface="Merriweather" panose="00000500000000000000" pitchFamily="2" charset="0"/>
              </a:rPr>
              <a:t>The </a:t>
            </a:r>
            <a:r>
              <a:rPr lang="en-US" sz="1400" b="1" i="0" dirty="0">
                <a:solidFill>
                  <a:srgbClr val="333333"/>
                </a:solidFill>
                <a:effectLst/>
                <a:latin typeface="Merriweather" panose="00000500000000000000" pitchFamily="2" charset="0"/>
              </a:rPr>
              <a:t>Pages</a:t>
            </a:r>
            <a:r>
              <a:rPr lang="en-US" sz="1400" b="0" i="0" dirty="0">
                <a:solidFill>
                  <a:srgbClr val="333333"/>
                </a:solidFill>
                <a:effectLst/>
                <a:latin typeface="Merriweather" panose="00000500000000000000" pitchFamily="2" charset="0"/>
              </a:rPr>
              <a:t> shelf lets you break a view into a series of pages so you can better analyze how a specific field affects the rest of the data in a view. When you place a dimension on the </a:t>
            </a:r>
            <a:r>
              <a:rPr lang="en-US" sz="1400" b="1" i="0" dirty="0">
                <a:solidFill>
                  <a:srgbClr val="333333"/>
                </a:solidFill>
                <a:effectLst/>
                <a:latin typeface="Merriweather" panose="00000500000000000000" pitchFamily="2" charset="0"/>
              </a:rPr>
              <a:t>Pages</a:t>
            </a:r>
            <a:r>
              <a:rPr lang="en-US" sz="1400" b="0" i="0" dirty="0">
                <a:solidFill>
                  <a:srgbClr val="333333"/>
                </a:solidFill>
                <a:effectLst/>
                <a:latin typeface="Merriweather" panose="00000500000000000000" pitchFamily="2" charset="0"/>
              </a:rPr>
              <a:t> shelf you are adding a new row for each member in the dimension. When you place a measure on the </a:t>
            </a:r>
            <a:r>
              <a:rPr lang="en-US" sz="1400" b="1" i="0" dirty="0">
                <a:solidFill>
                  <a:srgbClr val="333333"/>
                </a:solidFill>
                <a:effectLst/>
                <a:latin typeface="Merriweather" panose="00000500000000000000" pitchFamily="2" charset="0"/>
              </a:rPr>
              <a:t>Pages</a:t>
            </a:r>
            <a:r>
              <a:rPr lang="en-US" sz="1400" b="0" i="0" dirty="0">
                <a:solidFill>
                  <a:srgbClr val="333333"/>
                </a:solidFill>
                <a:effectLst/>
                <a:latin typeface="Merriweather" panose="00000500000000000000" pitchFamily="2" charset="0"/>
              </a:rPr>
              <a:t> shelf, Tableau automatically converts the measure into a discrete measure.</a:t>
            </a:r>
            <a:endParaRPr lang="en-US" sz="1400" b="0" i="0" dirty="0">
              <a:solidFill>
                <a:srgbClr val="333333"/>
              </a:solidFill>
              <a:effectLst/>
              <a:latin typeface="Merriweather" panose="00000500000000000000" pitchFamily="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6236" y="216141"/>
            <a:ext cx="11174067" cy="1354217"/>
          </a:xfrm>
          <a:prstGeom prst="rect">
            <a:avLst/>
          </a:prstGeom>
          <a:noFill/>
        </p:spPr>
        <p:txBody>
          <a:bodyPr wrap="square">
            <a:spAutoFit/>
          </a:bodyPr>
          <a:lstStyle/>
          <a:p>
            <a:pPr algn="l"/>
            <a:r>
              <a:rPr lang="en-US" sz="2800" b="1" i="0" dirty="0">
                <a:solidFill>
                  <a:srgbClr val="FF0000"/>
                </a:solidFill>
                <a:effectLst/>
                <a:highlight>
                  <a:srgbClr val="FFFF00"/>
                </a:highlight>
                <a:latin typeface="IBM Plex Sans" panose="020F0502020204030204" pitchFamily="34" charset="0"/>
              </a:rPr>
              <a:t>Filters shelf</a:t>
            </a:r>
            <a:endParaRPr lang="en-US" sz="2800" b="1" i="0" dirty="0">
              <a:solidFill>
                <a:srgbClr val="FF0000"/>
              </a:solidFill>
              <a:effectLst/>
              <a:highlight>
                <a:srgbClr val="FFFF00"/>
              </a:highlight>
              <a:latin typeface="IBM Plex Sans" panose="020F0502020204030204" pitchFamily="34" charset="0"/>
            </a:endParaRPr>
          </a:p>
          <a:p>
            <a:pPr algn="l"/>
            <a:r>
              <a:rPr lang="en-US" b="0" i="0" dirty="0">
                <a:solidFill>
                  <a:srgbClr val="181818"/>
                </a:solidFill>
                <a:effectLst/>
                <a:latin typeface="IBM Plex Sans" panose="020F0502020204030204" pitchFamily="34" charset="0"/>
              </a:rPr>
              <a:t>The Filters shelf allows you to specify which data to include and exclude. </a:t>
            </a:r>
            <a:endParaRPr lang="en-US" b="0" i="0" dirty="0">
              <a:solidFill>
                <a:srgbClr val="181818"/>
              </a:solidFill>
              <a:effectLst/>
              <a:latin typeface="IBM Plex Sans" panose="020F0502020204030204" pitchFamily="34" charset="0"/>
            </a:endParaRPr>
          </a:p>
          <a:p>
            <a:pPr algn="l"/>
            <a:endParaRPr lang="en-US" dirty="0">
              <a:solidFill>
                <a:srgbClr val="181818"/>
              </a:solidFill>
              <a:latin typeface="IBM Plex Sans" panose="020F0502020204030204" pitchFamily="34" charset="0"/>
            </a:endParaRPr>
          </a:p>
          <a:p>
            <a:pPr algn="l"/>
            <a:r>
              <a:rPr lang="en-US" b="0" i="0" dirty="0">
                <a:solidFill>
                  <a:srgbClr val="FF0000"/>
                </a:solidFill>
                <a:effectLst/>
                <a:latin typeface="IBM Plex Sans" panose="020F0502020204030204" pitchFamily="34" charset="0"/>
              </a:rPr>
              <a:t>For example</a:t>
            </a:r>
            <a:endParaRPr lang="en-US" b="0" i="0" dirty="0">
              <a:solidFill>
                <a:srgbClr val="181818"/>
              </a:solidFill>
              <a:effectLst/>
              <a:latin typeface="IBM Plex Sans" panose="020F0502020204030204" pitchFamily="34" charset="0"/>
            </a:endParaRPr>
          </a:p>
        </p:txBody>
      </p:sp>
      <p:sp>
        <p:nvSpPr>
          <p:cNvPr id="6" name="TextBox 5"/>
          <p:cNvSpPr txBox="1"/>
          <p:nvPr/>
        </p:nvSpPr>
        <p:spPr>
          <a:xfrm>
            <a:off x="206236" y="5699948"/>
            <a:ext cx="12476094" cy="369332"/>
          </a:xfrm>
          <a:prstGeom prst="rect">
            <a:avLst/>
          </a:prstGeom>
          <a:noFill/>
        </p:spPr>
        <p:txBody>
          <a:bodyPr wrap="square">
            <a:spAutoFit/>
          </a:bodyPr>
          <a:lstStyle/>
          <a:p>
            <a:r>
              <a:rPr lang="en-IN" dirty="0"/>
              <a:t>https://help.tableau.com/current/pro/desktop/en-us/buildmanual_shelves.htm</a:t>
            </a:r>
            <a:endParaRPr lang="en-IN" dirty="0"/>
          </a:p>
        </p:txBody>
      </p:sp>
      <p:pic>
        <p:nvPicPr>
          <p:cNvPr id="1026" name="Picture 2" descr="A&#10;graphic depicting a filter applied to the Market Segment fiel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85691" y="1693469"/>
            <a:ext cx="3483458" cy="399286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06235" y="1707081"/>
            <a:ext cx="7506529" cy="1200329"/>
          </a:xfrm>
          <a:prstGeom prst="rect">
            <a:avLst/>
          </a:prstGeom>
          <a:noFill/>
        </p:spPr>
        <p:txBody>
          <a:bodyPr wrap="square">
            <a:spAutoFit/>
          </a:bodyPr>
          <a:lstStyle/>
          <a:p>
            <a:r>
              <a:rPr lang="en-US" b="0" i="0" dirty="0">
                <a:solidFill>
                  <a:srgbClr val="333333"/>
                </a:solidFill>
                <a:effectLst/>
                <a:latin typeface="Merriweather" panose="00000500000000000000" pitchFamily="2" charset="0"/>
              </a:rPr>
              <a:t>Suppose you are </a:t>
            </a:r>
            <a:r>
              <a:rPr lang="en-US" b="0" i="0" dirty="0">
                <a:solidFill>
                  <a:srgbClr val="FF0000"/>
                </a:solidFill>
                <a:effectLst/>
                <a:latin typeface="Merriweather" panose="00000500000000000000" pitchFamily="2" charset="0"/>
              </a:rPr>
              <a:t>not interested </a:t>
            </a:r>
            <a:r>
              <a:rPr lang="en-US" b="0" i="0" dirty="0">
                <a:solidFill>
                  <a:srgbClr val="333333"/>
                </a:solidFill>
                <a:effectLst/>
                <a:latin typeface="Merriweather" panose="00000500000000000000" pitchFamily="2" charset="0"/>
              </a:rPr>
              <a:t>in the </a:t>
            </a:r>
            <a:r>
              <a:rPr lang="en-US" b="0" i="0" dirty="0">
                <a:solidFill>
                  <a:srgbClr val="FF0000"/>
                </a:solidFill>
                <a:effectLst/>
                <a:latin typeface="Merriweather" panose="00000500000000000000" pitchFamily="2" charset="0"/>
              </a:rPr>
              <a:t>Home Office </a:t>
            </a:r>
            <a:r>
              <a:rPr lang="en-US" b="0" i="0" dirty="0">
                <a:solidFill>
                  <a:srgbClr val="333333"/>
                </a:solidFill>
                <a:effectLst/>
                <a:latin typeface="Merriweather" panose="00000500000000000000" pitchFamily="2" charset="0"/>
              </a:rPr>
              <a:t>data. You can remove this column from the view by filtering the </a:t>
            </a:r>
            <a:r>
              <a:rPr lang="en-US" b="1" i="0" dirty="0">
                <a:solidFill>
                  <a:srgbClr val="333333"/>
                </a:solidFill>
                <a:effectLst/>
                <a:latin typeface="Merriweather" panose="00000500000000000000" pitchFamily="2" charset="0"/>
              </a:rPr>
              <a:t>Segment </a:t>
            </a:r>
            <a:r>
              <a:rPr lang="en-US" b="0" i="0" dirty="0">
                <a:solidFill>
                  <a:srgbClr val="333333"/>
                </a:solidFill>
                <a:effectLst/>
                <a:latin typeface="Merriweather" panose="00000500000000000000" pitchFamily="2" charset="0"/>
              </a:rPr>
              <a:t>dimension. To do so, select </a:t>
            </a:r>
            <a:r>
              <a:rPr lang="en-US" b="1" i="0" dirty="0">
                <a:solidFill>
                  <a:srgbClr val="333333"/>
                </a:solidFill>
                <a:effectLst/>
                <a:latin typeface="Merriweather" panose="00000500000000000000" pitchFamily="2" charset="0"/>
              </a:rPr>
              <a:t>Filter</a:t>
            </a:r>
            <a:r>
              <a:rPr lang="en-US" b="0" i="0" dirty="0">
                <a:solidFill>
                  <a:srgbClr val="333333"/>
                </a:solidFill>
                <a:effectLst/>
                <a:latin typeface="Merriweather" panose="00000500000000000000" pitchFamily="2" charset="0"/>
              </a:rPr>
              <a:t> on the field menu or drag the </a:t>
            </a:r>
            <a:r>
              <a:rPr lang="en-US" b="1" i="0" dirty="0">
                <a:solidFill>
                  <a:srgbClr val="333333"/>
                </a:solidFill>
                <a:effectLst/>
                <a:latin typeface="Merriweather" panose="00000500000000000000" pitchFamily="2" charset="0"/>
              </a:rPr>
              <a:t>Segment</a:t>
            </a:r>
            <a:r>
              <a:rPr lang="en-US" b="0" i="0" dirty="0">
                <a:solidFill>
                  <a:srgbClr val="333333"/>
                </a:solidFill>
                <a:effectLst/>
                <a:latin typeface="Merriweather" panose="00000500000000000000" pitchFamily="2" charset="0"/>
              </a:rPr>
              <a:t> dimension to the </a:t>
            </a:r>
            <a:r>
              <a:rPr lang="en-US" b="1" i="0" dirty="0">
                <a:solidFill>
                  <a:srgbClr val="333333"/>
                </a:solidFill>
                <a:effectLst/>
                <a:latin typeface="Merriweather" panose="00000500000000000000" pitchFamily="2" charset="0"/>
              </a:rPr>
              <a:t>Filters</a:t>
            </a:r>
            <a:r>
              <a:rPr lang="en-US" b="0" i="0" dirty="0">
                <a:solidFill>
                  <a:srgbClr val="333333"/>
                </a:solidFill>
                <a:effectLst/>
                <a:latin typeface="Merriweather" panose="00000500000000000000" pitchFamily="2" charset="0"/>
              </a:rPr>
              <a:t> shelf.</a:t>
            </a: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8633" y="210026"/>
            <a:ext cx="6097904" cy="707886"/>
          </a:xfrm>
          <a:prstGeom prst="rect">
            <a:avLst/>
          </a:prstGeom>
          <a:noFill/>
        </p:spPr>
        <p:txBody>
          <a:bodyPr wrap="square">
            <a:spAutoFit/>
          </a:bodyPr>
          <a:lstStyle/>
          <a:p>
            <a:pPr algn="l"/>
            <a:r>
              <a:rPr lang="en-US" sz="2000" b="0" i="0" dirty="0">
                <a:solidFill>
                  <a:srgbClr val="333333"/>
                </a:solidFill>
                <a:effectLst/>
                <a:latin typeface="Tomorrow"/>
              </a:rPr>
              <a:t> </a:t>
            </a:r>
            <a:r>
              <a:rPr lang="en-US" sz="2000" b="0" i="0" u="none" strike="noStrike" dirty="0">
                <a:solidFill>
                  <a:srgbClr val="1E88E5"/>
                </a:solidFill>
                <a:effectLst/>
                <a:latin typeface="Tomorrow"/>
              </a:rPr>
              <a:t>Data Types in Tableau</a:t>
            </a:r>
            <a:endParaRPr lang="en-US" sz="2000" b="0" i="0" dirty="0">
              <a:solidFill>
                <a:srgbClr val="999999"/>
              </a:solidFill>
              <a:effectLst/>
              <a:latin typeface="Tomorrow"/>
            </a:endParaRPr>
          </a:p>
          <a:p>
            <a:pPr algn="l"/>
            <a:r>
              <a:rPr lang="en-US" sz="2000" b="0" i="0" dirty="0">
                <a:solidFill>
                  <a:srgbClr val="333333"/>
                </a:solidFill>
                <a:effectLst/>
                <a:latin typeface="Tomorrow"/>
              </a:rPr>
              <a:t> </a:t>
            </a:r>
            <a:r>
              <a:rPr lang="en-US" sz="2000" b="0" i="0" u="none" strike="noStrike" dirty="0">
                <a:solidFill>
                  <a:srgbClr val="4CAF50"/>
                </a:solidFill>
                <a:effectLst/>
                <a:latin typeface="Tomorrow"/>
              </a:rPr>
              <a:t>Tableau Data Types :- Measures &amp; Dimensions</a:t>
            </a:r>
            <a:endParaRPr lang="en-US" sz="2000" b="0" i="0" dirty="0">
              <a:solidFill>
                <a:srgbClr val="333333"/>
              </a:solidFill>
              <a:effectLst/>
              <a:latin typeface="Tomorrow"/>
            </a:endParaRPr>
          </a:p>
        </p:txBody>
      </p:sp>
      <p:sp>
        <p:nvSpPr>
          <p:cNvPr id="5" name="TextBox 4"/>
          <p:cNvSpPr txBox="1"/>
          <p:nvPr/>
        </p:nvSpPr>
        <p:spPr>
          <a:xfrm>
            <a:off x="728662" y="1005483"/>
            <a:ext cx="9958388" cy="5355312"/>
          </a:xfrm>
          <a:prstGeom prst="rect">
            <a:avLst/>
          </a:prstGeom>
          <a:noFill/>
        </p:spPr>
        <p:txBody>
          <a:bodyPr wrap="square">
            <a:spAutoFit/>
          </a:bodyPr>
          <a:lstStyle/>
          <a:p>
            <a:r>
              <a:rPr lang="en-US" dirty="0"/>
              <a:t>Tableau classifies data into two primary types: </a:t>
            </a:r>
            <a:r>
              <a:rPr lang="en-US" b="1" dirty="0"/>
              <a:t>Measures</a:t>
            </a:r>
            <a:r>
              <a:rPr lang="en-US" dirty="0"/>
              <a:t> and </a:t>
            </a:r>
            <a:r>
              <a:rPr lang="en-US" b="1" dirty="0"/>
              <a:t>Dimensions</a:t>
            </a:r>
            <a:r>
              <a:rPr lang="en-US" dirty="0"/>
              <a:t>.</a:t>
            </a:r>
            <a:endParaRPr lang="en-US" dirty="0"/>
          </a:p>
          <a:p>
            <a:endParaRPr lang="en-US" dirty="0"/>
          </a:p>
          <a:p>
            <a:r>
              <a:rPr lang="en-US" b="1" dirty="0">
                <a:solidFill>
                  <a:srgbClr val="FF0000"/>
                </a:solidFill>
              </a:rPr>
              <a:t>Measures</a:t>
            </a:r>
            <a:endParaRPr lang="en-US" b="1" dirty="0">
              <a:solidFill>
                <a:srgbClr val="FF0000"/>
              </a:solidFill>
            </a:endParaRPr>
          </a:p>
          <a:p>
            <a:pPr>
              <a:buFont typeface="Arial" panose="020B0604020202020204" pitchFamily="34" charset="0"/>
              <a:buChar char="•"/>
            </a:pPr>
            <a:r>
              <a:rPr lang="en-US" b="1" dirty="0"/>
              <a:t>Definition</a:t>
            </a:r>
            <a:r>
              <a:rPr lang="en-US" dirty="0"/>
              <a:t>: Measures are quantitative data fields that can be aggregated. They are typically numeric and can be used in calculations.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Examples</a:t>
            </a:r>
            <a:r>
              <a:rPr lang="en-US" dirty="0"/>
              <a:t>: Sales, Profit, Quantity, Discount.</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Behavior</a:t>
            </a:r>
            <a:r>
              <a:rPr lang="en-US" dirty="0"/>
              <a:t>: Measures are aggregated automatically (e.g., summed, averaged) when placed on the Rows or Columns shelves.</a:t>
            </a:r>
            <a:endParaRPr lang="en-US" dirty="0"/>
          </a:p>
          <a:p>
            <a:endParaRPr lang="en-US" dirty="0"/>
          </a:p>
          <a:p>
            <a:r>
              <a:rPr lang="en-US" b="1" dirty="0">
                <a:solidFill>
                  <a:srgbClr val="FF0000"/>
                </a:solidFill>
              </a:rPr>
              <a:t>Dimensions</a:t>
            </a:r>
            <a:endParaRPr lang="en-US" b="1" dirty="0">
              <a:solidFill>
                <a:srgbClr val="FF0000"/>
              </a:solidFill>
            </a:endParaRPr>
          </a:p>
          <a:p>
            <a:pPr>
              <a:buFont typeface="Arial" panose="020B0604020202020204" pitchFamily="34" charset="0"/>
              <a:buChar char="•"/>
            </a:pPr>
            <a:r>
              <a:rPr lang="en-US" b="1" dirty="0"/>
              <a:t>Definition</a:t>
            </a:r>
            <a:r>
              <a:rPr lang="en-US" dirty="0"/>
              <a:t>: Dimensions are categorical data fields that are used to segment and group data. They provide context to the measures.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Examples</a:t>
            </a:r>
            <a:r>
              <a:rPr lang="en-US" dirty="0"/>
              <a:t>: Category, Region, Product Name, Customer ID.</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Behavior</a:t>
            </a:r>
            <a:r>
              <a:rPr lang="en-US" dirty="0"/>
              <a:t>: Dimensions are used to create the structure of the view, affecting how measures are aggregated.</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51460" y="73312"/>
            <a:ext cx="11940540" cy="495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800" b="1" i="0" u="none" strike="noStrike" cap="none" normalizeH="0" baseline="0" dirty="0">
                <a:ln>
                  <a:noFill/>
                </a:ln>
                <a:solidFill>
                  <a:schemeClr val="tx1"/>
                </a:solidFill>
                <a:effectLst/>
                <a:highlight>
                  <a:srgbClr val="FFFF00"/>
                </a:highlight>
                <a:latin typeface="Arial" panose="020B0604020202020204" pitchFamily="34" charset="0"/>
              </a:rPr>
              <a:t>2. Discrete vs. Continuous</a:t>
            </a:r>
            <a:endParaRPr kumimoji="0" lang="en-US" altLang="en-US" sz="2800" b="1" i="0" u="none" strike="noStrike" cap="none" normalizeH="0" baseline="0" dirty="0">
              <a:ln>
                <a:noFill/>
              </a:ln>
              <a:solidFill>
                <a:schemeClr val="tx1"/>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0" i="0" u="none" strike="noStrike" cap="none" normalizeH="0" baseline="0" dirty="0">
                <a:ln>
                  <a:noFill/>
                </a:ln>
                <a:solidFill>
                  <a:schemeClr val="tx1"/>
                </a:solidFill>
                <a:effectLst/>
                <a:latin typeface="Arial" panose="020B0604020202020204" pitchFamily="34" charset="0"/>
              </a:rPr>
              <a:t>Understanding the difference between discrete and continuous data is crucial in Tableau.</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1" i="0" u="none" strike="noStrike" cap="none" normalizeH="0" baseline="0" dirty="0">
                <a:ln>
                  <a:noFill/>
                </a:ln>
                <a:solidFill>
                  <a:srgbClr val="FF0000"/>
                </a:solidFill>
                <a:effectLst/>
                <a:latin typeface="Arial" panose="020B0604020202020204" pitchFamily="34" charset="0"/>
              </a:rPr>
              <a:t>Discrete</a:t>
            </a:r>
            <a:endParaRPr kumimoji="0" lang="en-US" altLang="en-US" b="1" i="0" u="none" strike="noStrike" cap="none" normalizeH="0" baseline="0" dirty="0">
              <a:ln>
                <a:noFill/>
              </a:ln>
              <a:solidFill>
                <a:srgbClr val="FF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Definition</a:t>
            </a:r>
            <a:r>
              <a:rPr kumimoji="0" lang="en-US" altLang="en-US" b="0" i="0" u="none" strike="noStrike" cap="none" normalizeH="0" baseline="0" dirty="0">
                <a:ln>
                  <a:noFill/>
                </a:ln>
                <a:solidFill>
                  <a:schemeClr val="tx1"/>
                </a:solidFill>
                <a:effectLst/>
                <a:latin typeface="Arial" panose="020B0604020202020204" pitchFamily="34" charset="0"/>
              </a:rPr>
              <a:t>: Discrete data consists of distinct and separate values. It often represents categories or counts.</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Characteristics</a:t>
            </a:r>
            <a:r>
              <a:rPr kumimoji="0" lang="en-US" altLang="en-US" b="0" i="0" u="none" strike="noStrike" cap="none" normalizeH="0" baseline="0" dirty="0">
                <a:ln>
                  <a:noFill/>
                </a:ln>
                <a:solidFill>
                  <a:schemeClr val="tx1"/>
                </a:solidFill>
                <a:effectLst/>
                <a:latin typeface="Arial" panose="020B0604020202020204" pitchFamily="34"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Shown in distinct, separate colors or shapes.</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Can be used for grouping and filtering.</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Example</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chemeClr val="tx1"/>
                </a:solidFill>
                <a:effectLst/>
                <a:latin typeface="Arial Unicode MS" panose="020B0604020202020204" pitchFamily="34" charset="-128"/>
              </a:rPr>
              <a:t>Region</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Category</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Order ID</a:t>
            </a:r>
            <a:r>
              <a:rPr kumimoji="0" lang="en-US" altLang="en-US" b="0" i="0" u="none" strike="noStrike" cap="none" normalizeH="0" baseline="0" dirty="0">
                <a:ln>
                  <a:noFill/>
                </a:ln>
                <a:solidFill>
                  <a:schemeClr val="tx1"/>
                </a:solidFill>
                <a:effectLst/>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1" i="0" u="none" strike="noStrike" cap="none" normalizeH="0" baseline="0" dirty="0">
                <a:ln>
                  <a:noFill/>
                </a:ln>
                <a:solidFill>
                  <a:srgbClr val="FF0000"/>
                </a:solidFill>
                <a:effectLst/>
                <a:latin typeface="Arial" panose="020B0604020202020204" pitchFamily="34" charset="0"/>
              </a:rPr>
              <a:t>Continuous</a:t>
            </a:r>
            <a:endParaRPr kumimoji="0" lang="en-US" altLang="en-US" b="1" i="0" u="none" strike="noStrike" cap="none" normalizeH="0" baseline="0" dirty="0">
              <a:ln>
                <a:noFill/>
              </a:ln>
              <a:solidFill>
                <a:srgbClr val="FF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Definition</a:t>
            </a:r>
            <a:r>
              <a:rPr kumimoji="0" lang="en-US" altLang="en-US" b="0" i="0" u="none" strike="noStrike" cap="none" normalizeH="0" baseline="0" dirty="0">
                <a:ln>
                  <a:noFill/>
                </a:ln>
                <a:solidFill>
                  <a:schemeClr val="tx1"/>
                </a:solidFill>
                <a:effectLst/>
                <a:latin typeface="Arial" panose="020B0604020202020204" pitchFamily="34" charset="0"/>
              </a:rPr>
              <a:t>: Continuous data represents a range of values and can take on any value within a given range.</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Characteristics</a:t>
            </a:r>
            <a:r>
              <a:rPr kumimoji="0" lang="en-US" altLang="en-US" b="0" i="0" u="none" strike="noStrike" cap="none" normalizeH="0" baseline="0" dirty="0">
                <a:ln>
                  <a:noFill/>
                </a:ln>
                <a:solidFill>
                  <a:schemeClr val="tx1"/>
                </a:solidFill>
                <a:effectLst/>
                <a:latin typeface="Arial" panose="020B0604020202020204" pitchFamily="34"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Shown as a gradient or a continuous axis.</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Often used for trends and distributions.</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Example</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chemeClr val="tx1"/>
                </a:solidFill>
                <a:effectLst/>
                <a:latin typeface="Arial Unicode MS" panose="020B0604020202020204" pitchFamily="34" charset="-128"/>
              </a:rPr>
              <a:t>Sales</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Profit</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Order Date</a:t>
            </a:r>
            <a:r>
              <a:rPr kumimoji="0" lang="en-US" altLang="en-US" b="0" i="0" u="none" strike="noStrike" cap="none" normalizeH="0" baseline="0" dirty="0">
                <a:ln>
                  <a:noFill/>
                </a:ln>
                <a:solidFill>
                  <a:schemeClr val="tx1"/>
                </a:solidFill>
                <a:effectLst/>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62875" y="695325"/>
            <a:ext cx="4429125" cy="54673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94322" y="146179"/>
            <a:ext cx="7718107" cy="4462760"/>
          </a:xfrm>
          <a:prstGeom prst="rect">
            <a:avLst/>
          </a:prstGeom>
          <a:noFill/>
        </p:spPr>
        <p:txBody>
          <a:bodyPr wrap="square">
            <a:spAutoFit/>
          </a:bodyPr>
          <a:lstStyle/>
          <a:p>
            <a:r>
              <a:rPr lang="en-US" sz="2400" b="1" dirty="0">
                <a:solidFill>
                  <a:srgbClr val="FF0000"/>
                </a:solidFill>
              </a:rPr>
              <a:t>3. Measure Names and Measure Values</a:t>
            </a:r>
            <a:endParaRPr lang="en-US" sz="2400" b="1" dirty="0">
              <a:solidFill>
                <a:srgbClr val="FF0000"/>
              </a:solidFill>
            </a:endParaRPr>
          </a:p>
          <a:p>
            <a:endParaRPr lang="en-US" sz="2000" b="1" dirty="0">
              <a:solidFill>
                <a:srgbClr val="FF0000"/>
              </a:solidFill>
              <a:highlight>
                <a:srgbClr val="FFFF00"/>
              </a:highlight>
            </a:endParaRPr>
          </a:p>
          <a:p>
            <a:pPr>
              <a:buFont typeface="Arial" panose="020B0604020202020204" pitchFamily="34" charset="0"/>
              <a:buChar char="•"/>
            </a:pPr>
            <a:r>
              <a:rPr lang="en-US" sz="2000" b="1" dirty="0">
                <a:highlight>
                  <a:srgbClr val="FFFF00"/>
                </a:highlight>
              </a:rPr>
              <a:t>Measure Names</a:t>
            </a:r>
            <a:r>
              <a:rPr lang="en-US" sz="2000" dirty="0">
                <a:highlight>
                  <a:srgbClr val="FFFF00"/>
                </a:highlight>
              </a:rPr>
              <a:t>: </a:t>
            </a:r>
            <a:r>
              <a:rPr lang="en-US" sz="2000" dirty="0"/>
              <a:t>This field contains the names of all measures in your data source. You can use it to display multiple measures in a single visualization.</a:t>
            </a:r>
            <a:endParaRPr lang="en-US" sz="2000" dirty="0"/>
          </a:p>
          <a:p>
            <a:endParaRPr lang="en-US" sz="2000" dirty="0"/>
          </a:p>
          <a:p>
            <a:pPr>
              <a:buFont typeface="Arial" panose="020B0604020202020204" pitchFamily="34" charset="0"/>
              <a:buChar char="•"/>
            </a:pPr>
            <a:r>
              <a:rPr lang="en-US" sz="2000" b="1" dirty="0">
                <a:highlight>
                  <a:srgbClr val="FFFF00"/>
                </a:highlight>
              </a:rPr>
              <a:t>Measure Values</a:t>
            </a:r>
            <a:r>
              <a:rPr lang="en-US" sz="2000" dirty="0"/>
              <a:t>: This field contains the actual values of the measures you want to display. You can use it to create visualizations that show multiple measures on the same axis.</a:t>
            </a:r>
            <a:endParaRPr lang="en-US" sz="2000" dirty="0"/>
          </a:p>
          <a:p>
            <a:endParaRPr lang="en-US" sz="2000" dirty="0"/>
          </a:p>
          <a:p>
            <a:endParaRPr lang="en-US" sz="2000" dirty="0"/>
          </a:p>
          <a:p>
            <a:pPr>
              <a:buFont typeface="Arial" panose="020B0604020202020204" pitchFamily="34" charset="0"/>
              <a:buChar char="•"/>
            </a:pPr>
            <a:r>
              <a:rPr lang="en-US" sz="2000" b="1" dirty="0">
                <a:highlight>
                  <a:srgbClr val="FFFF00"/>
                </a:highlight>
              </a:rPr>
              <a:t>Usage</a:t>
            </a:r>
            <a:r>
              <a:rPr lang="en-US" sz="2000" dirty="0">
                <a:highlight>
                  <a:srgbClr val="FFFF00"/>
                </a:highlight>
              </a:rPr>
              <a:t>: </a:t>
            </a:r>
            <a:r>
              <a:rPr lang="en-US" sz="2000" dirty="0"/>
              <a:t>By dragging both onto the view, you can create a combined chart that allows comparison across measures (e.g., Sales and Profit in a single bar chart).</a:t>
            </a:r>
            <a:endParaRPr lang="en-US" sz="2000" dirty="0"/>
          </a:p>
        </p:txBody>
      </p:sp>
      <p:sp>
        <p:nvSpPr>
          <p:cNvPr id="5" name="TextBox 4"/>
          <p:cNvSpPr txBox="1"/>
          <p:nvPr/>
        </p:nvSpPr>
        <p:spPr>
          <a:xfrm>
            <a:off x="294321" y="5516344"/>
            <a:ext cx="7468553" cy="646331"/>
          </a:xfrm>
          <a:prstGeom prst="rect">
            <a:avLst/>
          </a:prstGeom>
          <a:noFill/>
        </p:spPr>
        <p:txBody>
          <a:bodyPr wrap="square">
            <a:spAutoFit/>
          </a:bodyPr>
          <a:lstStyle/>
          <a:p>
            <a:r>
              <a:rPr lang="en-IN" dirty="0"/>
              <a:t>https://help.tableau.com/current/pro/desktop/en-us/datafields_understanddatawindow_meavalues.htm</a:t>
            </a:r>
            <a:endParaRPr lang="en-IN" dirty="0"/>
          </a:p>
        </p:txBody>
      </p:sp>
    </p:spTree>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4F4D41-822D-40F2-A7AC-E4E6CB36CA7A}">
  <ds:schemaRefs/>
</ds:datastoreItem>
</file>

<file path=customXml/itemProps2.xml><?xml version="1.0" encoding="utf-8"?>
<ds:datastoreItem xmlns:ds="http://schemas.openxmlformats.org/officeDocument/2006/customXml" ds:itemID="{19DAD249-BF80-48EF-9AFB-36A11BCDC2CE}">
  <ds:schemaRefs/>
</ds:datastoreItem>
</file>

<file path=customXml/itemProps3.xml><?xml version="1.0" encoding="utf-8"?>
<ds:datastoreItem xmlns:ds="http://schemas.openxmlformats.org/officeDocument/2006/customXml" ds:itemID="{C5A59D56-2157-4202-9D02-F44E447A241D}">
  <ds:schemaRefs/>
</ds:datastoreItem>
</file>

<file path=docProps/app.xml><?xml version="1.0" encoding="utf-8"?>
<Properties xmlns="http://schemas.openxmlformats.org/officeDocument/2006/extended-properties" xmlns:vt="http://schemas.openxmlformats.org/officeDocument/2006/docPropsVTypes">
  <Template>{C1F586F6-F4D7-452B-886A-E9A4E37E0B18}tf56160789_win32</Template>
  <TotalTime>0</TotalTime>
  <Words>28239</Words>
  <Application>WPS Presentation</Application>
  <PresentationFormat>Widescreen</PresentationFormat>
  <Paragraphs>624</Paragraphs>
  <Slides>48</Slides>
  <Notes>3</Notes>
  <HiddenSlides>0</HiddenSlides>
  <MMClips>0</MMClips>
  <ScaleCrop>false</ScaleCrop>
  <HeadingPairs>
    <vt:vector size="6" baseType="variant">
      <vt:variant>
        <vt:lpstr>已用的字体</vt:lpstr>
      </vt:variant>
      <vt:variant>
        <vt:i4>27</vt:i4>
      </vt:variant>
      <vt:variant>
        <vt:lpstr>主题</vt:lpstr>
      </vt:variant>
      <vt:variant>
        <vt:i4>1</vt:i4>
      </vt:variant>
      <vt:variant>
        <vt:lpstr>幻灯片标题</vt:lpstr>
      </vt:variant>
      <vt:variant>
        <vt:i4>48</vt:i4>
      </vt:variant>
    </vt:vector>
  </HeadingPairs>
  <TitlesOfParts>
    <vt:vector size="76" baseType="lpstr">
      <vt:lpstr>Arial</vt:lpstr>
      <vt:lpstr>SimSun</vt:lpstr>
      <vt:lpstr>Wingdings</vt:lpstr>
      <vt:lpstr>Calibri</vt:lpstr>
      <vt:lpstr>Tomorrow</vt:lpstr>
      <vt:lpstr>Segoe Print</vt:lpstr>
      <vt:lpstr>等线</vt:lpstr>
      <vt:lpstr>Times New Roman</vt:lpstr>
      <vt:lpstr>Source Sans Pro</vt:lpstr>
      <vt:lpstr>Benton Sans Book</vt:lpstr>
      <vt:lpstr>Merriweather</vt:lpstr>
      <vt:lpstr>IBM Plex Sans</vt:lpstr>
      <vt:lpstr>Arial Unicode MS</vt:lpstr>
      <vt:lpstr>var(--ricos-custom-h3-font-family,unset)</vt:lpstr>
      <vt:lpstr>var(--ricos-custom-p-font-family,unset)</vt:lpstr>
      <vt:lpstr>Franklin Gothic Book</vt:lpstr>
      <vt:lpstr>Bookman Old Style</vt:lpstr>
      <vt:lpstr>Microsoft YaHei</vt:lpstr>
      <vt:lpstr>Arial Unicode MS</vt:lpstr>
      <vt:lpstr>Studio-Feixen-Sans</vt:lpstr>
      <vt:lpstr>Verdana</vt:lpstr>
      <vt:lpstr>Google Sans</vt:lpstr>
      <vt:lpstr>Merriweather</vt:lpstr>
      <vt:lpstr>BentonSans-Regular</vt:lpstr>
      <vt:lpstr>Roboto</vt:lpstr>
      <vt:lpstr>inherit</vt:lpstr>
      <vt:lpstr>Roboto</vt:lpstr>
      <vt:lpstr>Custom</vt:lpstr>
      <vt:lpstr>Tableau</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shahil md</dc:creator>
  <cp:lastModifiedBy>Gyanpriya Misra</cp:lastModifiedBy>
  <cp:revision>191</cp:revision>
  <dcterms:created xsi:type="dcterms:W3CDTF">2024-09-27T12:48:00Z</dcterms:created>
  <dcterms:modified xsi:type="dcterms:W3CDTF">2025-08-12T05:11:30Z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8743EACD6E41430BA9E4E94E0C59C731_12</vt:lpwstr>
  </property>
  <property fmtid="{D5CDD505-2E9C-101B-9397-08002B2CF9AE}" pid="4" name="KSOProductBuildVer">
    <vt:lpwstr>1033-12.2.0.21931</vt:lpwstr>
  </property>
</Properties>
</file>